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</p:sldMasterIdLst>
  <p:handoutMasterIdLst>
    <p:handoutMasterId r:id="rId11"/>
  </p:handoutMasterIdLst>
  <p:sldIdLst>
    <p:sldId id="259" r:id="rId5"/>
    <p:sldId id="260" r:id="rId6"/>
    <p:sldId id="261" r:id="rId7"/>
    <p:sldId id="262" r:id="rId8"/>
    <p:sldId id="263" r:id="rId9"/>
    <p:sldId id="265" r:id="rId10"/>
  </p:sldIdLst>
  <p:sldSz cx="42811700" cy="30275213"/>
  <p:notesSz cx="14301788" cy="9926638"/>
  <p:defaultTextStyle>
    <a:defPPr>
      <a:defRPr lang="de-DE"/>
    </a:defPPr>
    <a:lvl1pPr algn="l" defTabSz="2085975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2085975" indent="-1438275" algn="l" defTabSz="2085975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4173538" indent="-2879725" algn="l" defTabSz="2085975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6262688" indent="-4322763" algn="l" defTabSz="2085975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8350250" indent="-5764213" algn="l" defTabSz="2085975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82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82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82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82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535" userDrawn="1">
          <p15:clr>
            <a:srgbClr val="A4A3A4"/>
          </p15:clr>
        </p15:guide>
        <p15:guide id="2" pos="134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D65DFE1-DB20-9889-8758-0183BDEBEC78}" name="Debora Turuani" initials="DT" userId="78e48d3c0d9de548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4F97AC"/>
    <a:srgbClr val="E3F0F4"/>
    <a:srgbClr val="697D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 snapToObjects="1" showGuides="1">
      <p:cViewPr varScale="1">
        <p:scale>
          <a:sx n="27" d="100"/>
          <a:sy n="27" d="100"/>
        </p:scale>
        <p:origin x="282" y="300"/>
      </p:cViewPr>
      <p:guideLst>
        <p:guide orient="horz" pos="9535"/>
        <p:guide pos="1348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86" d="100"/>
          <a:sy n="86" d="100"/>
        </p:scale>
        <p:origin x="92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197600" cy="495300"/>
          </a:xfrm>
          <a:prstGeom prst="rect">
            <a:avLst/>
          </a:prstGeom>
        </p:spPr>
        <p:txBody>
          <a:bodyPr vert="horz" lIns="138029" tIns="69014" rIns="138029" bIns="69014" rtlCol="0"/>
          <a:lstStyle>
            <a:lvl1pPr algn="l">
              <a:defRPr sz="1800"/>
            </a:lvl1pPr>
          </a:lstStyle>
          <a:p>
            <a:pPr>
              <a:defRPr/>
            </a:pPr>
            <a:endParaRPr lang="de-CH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8101013" y="0"/>
            <a:ext cx="6199187" cy="495300"/>
          </a:xfrm>
          <a:prstGeom prst="rect">
            <a:avLst/>
          </a:prstGeom>
        </p:spPr>
        <p:txBody>
          <a:bodyPr vert="horz" lIns="138029" tIns="69014" rIns="138029" bIns="69014" rtlCol="0"/>
          <a:lstStyle>
            <a:lvl1pPr algn="r">
              <a:defRPr sz="1800"/>
            </a:lvl1pPr>
          </a:lstStyle>
          <a:p>
            <a:pPr>
              <a:defRPr/>
            </a:pPr>
            <a:fld id="{A074C9B9-5C19-43DC-B450-830E9AFA51BE}" type="datetimeFigureOut">
              <a:rPr lang="de-CH"/>
              <a:pPr>
                <a:defRPr/>
              </a:pPr>
              <a:t>28.05.2025</a:t>
            </a:fld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6197600" cy="496887"/>
          </a:xfrm>
          <a:prstGeom prst="rect">
            <a:avLst/>
          </a:prstGeom>
        </p:spPr>
        <p:txBody>
          <a:bodyPr vert="horz" lIns="138029" tIns="69014" rIns="138029" bIns="69014" rtlCol="0" anchor="b"/>
          <a:lstStyle>
            <a:lvl1pPr algn="l">
              <a:defRPr sz="1800"/>
            </a:lvl1pPr>
          </a:lstStyle>
          <a:p>
            <a:pPr>
              <a:defRPr/>
            </a:pP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8101013" y="9428163"/>
            <a:ext cx="6199187" cy="496887"/>
          </a:xfrm>
          <a:prstGeom prst="rect">
            <a:avLst/>
          </a:prstGeom>
        </p:spPr>
        <p:txBody>
          <a:bodyPr vert="horz" wrap="square" lIns="138029" tIns="69014" rIns="138029" bIns="69014" numCol="1" anchor="b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fld id="{F9FF27CB-05A3-4E1C-9AD5-BE74E32D36F7}" type="slidenum">
              <a:rPr lang="de-CH" altLang="de-DE"/>
              <a:pPr/>
              <a:t>‹Nr.›</a:t>
            </a:fld>
            <a:endParaRPr lang="de-CH" alt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ienplakat (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BFH_Logo_C_de_RG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863" y="26992800"/>
            <a:ext cx="4098925" cy="239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Inhaltsplatzhalter 7"/>
          <p:cNvSpPr>
            <a:spLocks noGrp="1"/>
          </p:cNvSpPr>
          <p:nvPr>
            <p:ph sz="quarter" idx="14"/>
          </p:nvPr>
        </p:nvSpPr>
        <p:spPr>
          <a:xfrm>
            <a:off x="1" y="1"/>
            <a:ext cx="42811700" cy="25015370"/>
          </a:xfrm>
          <a:prstGeom prst="rect">
            <a:avLst/>
          </a:prstGeom>
        </p:spPr>
        <p:txBody>
          <a:bodyPr/>
          <a:lstStyle>
            <a:lvl1pPr marL="1563688" indent="-1563688">
              <a:buClr>
                <a:srgbClr val="FAA500"/>
              </a:buClr>
              <a:buFont typeface="MS PGothic" pitchFamily="34" charset="-128"/>
              <a:buChar char="▶"/>
              <a:defRPr baseline="0"/>
            </a:lvl1pPr>
            <a:lvl2pPr marL="3390900" indent="-1303338">
              <a:buClr>
                <a:srgbClr val="FAA500"/>
              </a:buClr>
              <a:buFont typeface="MS PGothic" pitchFamily="34" charset="-128"/>
              <a:buChar char="▶"/>
              <a:defRPr/>
            </a:lvl2pPr>
            <a:lvl3pPr marL="5218113" indent="-1041400">
              <a:buClr>
                <a:srgbClr val="FAA500"/>
              </a:buClr>
              <a:buFont typeface="MS PGothic" pitchFamily="34" charset="-128"/>
              <a:buChar char="▶"/>
              <a:defRPr/>
            </a:lvl3pPr>
            <a:lvl4pPr marL="7307263" indent="-1041400">
              <a:buClr>
                <a:srgbClr val="FAA500"/>
              </a:buClr>
              <a:buFont typeface="MS PGothic" pitchFamily="34" charset="-128"/>
              <a:buChar char="▶"/>
              <a:defRPr baseline="0"/>
            </a:lvl4pPr>
            <a:lvl5pPr marL="9394825" indent="-1041400">
              <a:buClr>
                <a:srgbClr val="FAA500"/>
              </a:buClr>
              <a:buFont typeface="MS PGothic" pitchFamily="34" charset="-128"/>
              <a:buChar char="▶"/>
              <a:defRPr baseline="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Textplatzhalter 15">
            <a:extLst>
              <a:ext uri="{FF2B5EF4-FFF2-40B4-BE49-F238E27FC236}">
                <a16:creationId xmlns:a16="http://schemas.microsoft.com/office/drawing/2014/main" id="{83E4CA13-38C2-4656-990B-D10038F1955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1401460" y="26928000"/>
            <a:ext cx="13421038" cy="1120653"/>
          </a:xfrm>
          <a:prstGeom prst="rect">
            <a:avLst/>
          </a:prstGeom>
        </p:spPr>
        <p:txBody>
          <a:bodyPr vert="horz" lIns="0" tIns="0" rIns="0" bIns="0"/>
          <a:lstStyle>
            <a:lvl1pPr marL="336550" indent="-336550">
              <a:spcBef>
                <a:spcPts val="0"/>
              </a:spcBef>
              <a:buClr>
                <a:srgbClr val="FAC300"/>
              </a:buClr>
              <a:buSzPct val="100000"/>
              <a:buFont typeface="MS PGothic" panose="020B0600070205080204" pitchFamily="34" charset="-128"/>
              <a:buChar char="▶"/>
              <a:tabLst/>
              <a:defRPr sz="2600" baseline="0">
                <a:solidFill>
                  <a:srgbClr val="697D91"/>
                </a:solidFill>
                <a:latin typeface="Lucida Sans"/>
              </a:defRPr>
            </a:lvl1pPr>
            <a:lvl2pPr marL="812019" indent="-812019">
              <a:buClr>
                <a:srgbClr val="FAA500"/>
              </a:buClr>
              <a:buSzPct val="80000"/>
              <a:buFont typeface="Lucida Grande"/>
              <a:buChar char="▶"/>
              <a:tabLst>
                <a:tab pos="9823983" algn="l"/>
              </a:tabLst>
              <a:defRPr sz="4500" baseline="0">
                <a:solidFill>
                  <a:srgbClr val="697378"/>
                </a:solidFill>
                <a:latin typeface="Lucida Sans"/>
              </a:defRPr>
            </a:lvl2pPr>
            <a:lvl3pPr marL="812019" indent="-812019">
              <a:buClr>
                <a:srgbClr val="FAA500"/>
              </a:buClr>
              <a:buSzPct val="80000"/>
              <a:buFont typeface="Lucida Grande"/>
              <a:buChar char="▶"/>
              <a:tabLst>
                <a:tab pos="9823983" algn="l"/>
              </a:tabLst>
              <a:defRPr sz="4500" baseline="0">
                <a:solidFill>
                  <a:srgbClr val="697378"/>
                </a:solidFill>
                <a:latin typeface="Lucida Sans"/>
              </a:defRPr>
            </a:lvl3pPr>
            <a:lvl4pPr marL="812019" indent="-812019">
              <a:buClr>
                <a:srgbClr val="FAA500"/>
              </a:buClr>
              <a:buSzPct val="80000"/>
              <a:buFont typeface="Lucida Grande"/>
              <a:buChar char="▶"/>
              <a:tabLst>
                <a:tab pos="9823983" algn="l"/>
              </a:tabLst>
              <a:defRPr sz="4500" baseline="0">
                <a:solidFill>
                  <a:srgbClr val="697378"/>
                </a:solidFill>
                <a:latin typeface="Lucida Sans"/>
              </a:defRPr>
            </a:lvl4pPr>
            <a:lvl5pPr marL="812019" indent="-812019">
              <a:buClr>
                <a:srgbClr val="FAA500"/>
              </a:buClr>
              <a:buSzPct val="80000"/>
              <a:buFont typeface="Lucida Grande"/>
              <a:buChar char="▶"/>
              <a:tabLst>
                <a:tab pos="9823983" algn="l"/>
              </a:tabLst>
              <a:defRPr sz="4500" baseline="0">
                <a:solidFill>
                  <a:srgbClr val="697378"/>
                </a:solidFill>
                <a:latin typeface="Lucida Sans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7A40C333-81A2-4353-8F79-AC3AF112ED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401460" y="28360800"/>
            <a:ext cx="13421038" cy="1058333"/>
          </a:xfrm>
          <a:prstGeom prst="rect">
            <a:avLst/>
          </a:prstGeom>
        </p:spPr>
        <p:txBody>
          <a:bodyPr lIns="0" tIns="0" rIns="417610" bIns="0" anchor="b" anchorCtr="0"/>
          <a:lstStyle>
            <a:lvl1pPr algn="l">
              <a:lnSpc>
                <a:spcPct val="110000"/>
              </a:lnSpc>
              <a:defRPr sz="2200" baseline="0">
                <a:solidFill>
                  <a:srgbClr val="697D91"/>
                </a:solidFill>
                <a:latin typeface="Lucida Sans"/>
                <a:cs typeface="Lucida Sans Unicode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40463987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ienplakat (F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BFH_Logo_C_fr_RG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863" y="26992800"/>
            <a:ext cx="4813300" cy="239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Inhaltsplatzhalter 7"/>
          <p:cNvSpPr>
            <a:spLocks noGrp="1"/>
          </p:cNvSpPr>
          <p:nvPr>
            <p:ph sz="quarter" idx="14"/>
          </p:nvPr>
        </p:nvSpPr>
        <p:spPr>
          <a:xfrm>
            <a:off x="1" y="1"/>
            <a:ext cx="42811700" cy="25080686"/>
          </a:xfrm>
          <a:prstGeom prst="rect">
            <a:avLst/>
          </a:prstGeom>
        </p:spPr>
        <p:txBody>
          <a:bodyPr/>
          <a:lstStyle>
            <a:lvl1pPr marL="1563688" indent="-1563688">
              <a:buClr>
                <a:srgbClr val="FAA500"/>
              </a:buClr>
              <a:buFont typeface="MS PGothic" pitchFamily="34" charset="-128"/>
              <a:buChar char="▶"/>
              <a:defRPr baseline="0"/>
            </a:lvl1pPr>
            <a:lvl2pPr marL="3390900" indent="-1303338">
              <a:buClr>
                <a:srgbClr val="FAA500"/>
              </a:buClr>
              <a:buFont typeface="MS PGothic" pitchFamily="34" charset="-128"/>
              <a:buChar char="▶"/>
              <a:defRPr/>
            </a:lvl2pPr>
            <a:lvl3pPr marL="5218113" indent="-1041400">
              <a:buClr>
                <a:srgbClr val="FAA500"/>
              </a:buClr>
              <a:buFont typeface="MS PGothic" pitchFamily="34" charset="-128"/>
              <a:buChar char="▶"/>
              <a:defRPr/>
            </a:lvl3pPr>
            <a:lvl4pPr marL="7307263" indent="-1041400">
              <a:buClr>
                <a:srgbClr val="FAA500"/>
              </a:buClr>
              <a:buFont typeface="MS PGothic" pitchFamily="34" charset="-128"/>
              <a:buChar char="▶"/>
              <a:defRPr baseline="0"/>
            </a:lvl4pPr>
            <a:lvl5pPr marL="9394825" indent="-1041400">
              <a:buClr>
                <a:srgbClr val="FAA500"/>
              </a:buClr>
              <a:buFont typeface="MS PGothic" pitchFamily="34" charset="-128"/>
              <a:buChar char="▶"/>
              <a:defRPr baseline="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Textplatzhalter 15">
            <a:extLst>
              <a:ext uri="{FF2B5EF4-FFF2-40B4-BE49-F238E27FC236}">
                <a16:creationId xmlns:a16="http://schemas.microsoft.com/office/drawing/2014/main" id="{CAEE900A-3012-4C5F-8A24-6513C55687E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1401460" y="26928000"/>
            <a:ext cx="13421038" cy="1120653"/>
          </a:xfrm>
          <a:prstGeom prst="rect">
            <a:avLst/>
          </a:prstGeom>
        </p:spPr>
        <p:txBody>
          <a:bodyPr vert="horz" lIns="0" tIns="0" rIns="0" bIns="0"/>
          <a:lstStyle>
            <a:lvl1pPr marL="336550" indent="-336550">
              <a:spcBef>
                <a:spcPts val="0"/>
              </a:spcBef>
              <a:buClr>
                <a:srgbClr val="FAC300"/>
              </a:buClr>
              <a:buSzPct val="100000"/>
              <a:buFont typeface="MS PGothic" panose="020B0600070205080204" pitchFamily="34" charset="-128"/>
              <a:buChar char="▶"/>
              <a:tabLst/>
              <a:defRPr sz="2600" baseline="0">
                <a:solidFill>
                  <a:srgbClr val="697D91"/>
                </a:solidFill>
                <a:latin typeface="Lucida Sans"/>
              </a:defRPr>
            </a:lvl1pPr>
            <a:lvl2pPr marL="812019" indent="-812019">
              <a:buClr>
                <a:srgbClr val="FAA500"/>
              </a:buClr>
              <a:buSzPct val="80000"/>
              <a:buFont typeface="Lucida Grande"/>
              <a:buChar char="▶"/>
              <a:tabLst>
                <a:tab pos="9823983" algn="l"/>
              </a:tabLst>
              <a:defRPr sz="4500" baseline="0">
                <a:solidFill>
                  <a:srgbClr val="697378"/>
                </a:solidFill>
                <a:latin typeface="Lucida Sans"/>
              </a:defRPr>
            </a:lvl2pPr>
            <a:lvl3pPr marL="812019" indent="-812019">
              <a:buClr>
                <a:srgbClr val="FAA500"/>
              </a:buClr>
              <a:buSzPct val="80000"/>
              <a:buFont typeface="Lucida Grande"/>
              <a:buChar char="▶"/>
              <a:tabLst>
                <a:tab pos="9823983" algn="l"/>
              </a:tabLst>
              <a:defRPr sz="4500" baseline="0">
                <a:solidFill>
                  <a:srgbClr val="697378"/>
                </a:solidFill>
                <a:latin typeface="Lucida Sans"/>
              </a:defRPr>
            </a:lvl3pPr>
            <a:lvl4pPr marL="812019" indent="-812019">
              <a:buClr>
                <a:srgbClr val="FAA500"/>
              </a:buClr>
              <a:buSzPct val="80000"/>
              <a:buFont typeface="Lucida Grande"/>
              <a:buChar char="▶"/>
              <a:tabLst>
                <a:tab pos="9823983" algn="l"/>
              </a:tabLst>
              <a:defRPr sz="4500" baseline="0">
                <a:solidFill>
                  <a:srgbClr val="697378"/>
                </a:solidFill>
                <a:latin typeface="Lucida Sans"/>
              </a:defRPr>
            </a:lvl4pPr>
            <a:lvl5pPr marL="812019" indent="-812019">
              <a:buClr>
                <a:srgbClr val="FAA500"/>
              </a:buClr>
              <a:buSzPct val="80000"/>
              <a:buFont typeface="Lucida Grande"/>
              <a:buChar char="▶"/>
              <a:tabLst>
                <a:tab pos="9823983" algn="l"/>
              </a:tabLst>
              <a:defRPr sz="4500" baseline="0">
                <a:solidFill>
                  <a:srgbClr val="697378"/>
                </a:solidFill>
                <a:latin typeface="Lucida Sans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2F97FA7B-63DA-4DCF-95BE-BB95D1570C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401460" y="28360800"/>
            <a:ext cx="13421038" cy="1058333"/>
          </a:xfrm>
          <a:prstGeom prst="rect">
            <a:avLst/>
          </a:prstGeom>
        </p:spPr>
        <p:txBody>
          <a:bodyPr lIns="0" tIns="0" rIns="417610" bIns="0" anchor="b" anchorCtr="0"/>
          <a:lstStyle>
            <a:lvl1pPr algn="l">
              <a:lnSpc>
                <a:spcPct val="110000"/>
              </a:lnSpc>
              <a:defRPr sz="2200" baseline="0">
                <a:solidFill>
                  <a:srgbClr val="697D91"/>
                </a:solidFill>
                <a:latin typeface="Lucida Sans"/>
                <a:cs typeface="Lucida Sans Unicode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10152562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ienplakat (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BFH_Logo_C_en_RG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863" y="26992800"/>
            <a:ext cx="4687887" cy="239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Inhaltsplatzhalter 7"/>
          <p:cNvSpPr>
            <a:spLocks noGrp="1"/>
          </p:cNvSpPr>
          <p:nvPr>
            <p:ph sz="quarter" idx="14"/>
          </p:nvPr>
        </p:nvSpPr>
        <p:spPr>
          <a:xfrm>
            <a:off x="1" y="0"/>
            <a:ext cx="42811700" cy="25015371"/>
          </a:xfrm>
          <a:prstGeom prst="rect">
            <a:avLst/>
          </a:prstGeom>
        </p:spPr>
        <p:txBody>
          <a:bodyPr/>
          <a:lstStyle>
            <a:lvl1pPr marL="1563688" indent="-1563688">
              <a:buClr>
                <a:srgbClr val="FAA500"/>
              </a:buClr>
              <a:buFont typeface="MS PGothic" pitchFamily="34" charset="-128"/>
              <a:buChar char="▶"/>
              <a:defRPr baseline="0"/>
            </a:lvl1pPr>
            <a:lvl2pPr marL="3390900" indent="-1303338">
              <a:buClr>
                <a:srgbClr val="FAA500"/>
              </a:buClr>
              <a:buFont typeface="MS PGothic" pitchFamily="34" charset="-128"/>
              <a:buChar char="▶"/>
              <a:defRPr/>
            </a:lvl2pPr>
            <a:lvl3pPr marL="5218113" indent="-1041400">
              <a:buClr>
                <a:srgbClr val="FAA500"/>
              </a:buClr>
              <a:buFont typeface="MS PGothic" pitchFamily="34" charset="-128"/>
              <a:buChar char="▶"/>
              <a:defRPr/>
            </a:lvl3pPr>
            <a:lvl4pPr marL="7307263" indent="-1041400">
              <a:buClr>
                <a:srgbClr val="FAA500"/>
              </a:buClr>
              <a:buFont typeface="MS PGothic" pitchFamily="34" charset="-128"/>
              <a:buChar char="▶"/>
              <a:defRPr baseline="0"/>
            </a:lvl4pPr>
            <a:lvl5pPr marL="9394825" indent="-1041400">
              <a:buClr>
                <a:srgbClr val="FAA500"/>
              </a:buClr>
              <a:buFont typeface="MS PGothic" pitchFamily="34" charset="-128"/>
              <a:buChar char="▶"/>
              <a:defRPr baseline="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Textplatzhalter 15">
            <a:extLst>
              <a:ext uri="{FF2B5EF4-FFF2-40B4-BE49-F238E27FC236}">
                <a16:creationId xmlns:a16="http://schemas.microsoft.com/office/drawing/2014/main" id="{96D770E7-0AAF-407C-B5E1-1706F9A71A0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1401460" y="26928000"/>
            <a:ext cx="13421038" cy="1120653"/>
          </a:xfrm>
          <a:prstGeom prst="rect">
            <a:avLst/>
          </a:prstGeom>
        </p:spPr>
        <p:txBody>
          <a:bodyPr vert="horz" lIns="0" tIns="0" rIns="0" bIns="0"/>
          <a:lstStyle>
            <a:lvl1pPr marL="336550" indent="-336550">
              <a:spcBef>
                <a:spcPts val="0"/>
              </a:spcBef>
              <a:buClr>
                <a:srgbClr val="FAC300"/>
              </a:buClr>
              <a:buSzPct val="100000"/>
              <a:buFont typeface="MS PGothic" panose="020B0600070205080204" pitchFamily="34" charset="-128"/>
              <a:buChar char="▶"/>
              <a:tabLst/>
              <a:defRPr sz="2600" baseline="0">
                <a:solidFill>
                  <a:srgbClr val="697D91"/>
                </a:solidFill>
                <a:latin typeface="Lucida Sans"/>
              </a:defRPr>
            </a:lvl1pPr>
            <a:lvl2pPr marL="812019" indent="-812019">
              <a:buClr>
                <a:srgbClr val="FAA500"/>
              </a:buClr>
              <a:buSzPct val="80000"/>
              <a:buFont typeface="Lucida Grande"/>
              <a:buChar char="▶"/>
              <a:tabLst>
                <a:tab pos="9823983" algn="l"/>
              </a:tabLst>
              <a:defRPr sz="4500" baseline="0">
                <a:solidFill>
                  <a:srgbClr val="697378"/>
                </a:solidFill>
                <a:latin typeface="Lucida Sans"/>
              </a:defRPr>
            </a:lvl2pPr>
            <a:lvl3pPr marL="812019" indent="-812019">
              <a:buClr>
                <a:srgbClr val="FAA500"/>
              </a:buClr>
              <a:buSzPct val="80000"/>
              <a:buFont typeface="Lucida Grande"/>
              <a:buChar char="▶"/>
              <a:tabLst>
                <a:tab pos="9823983" algn="l"/>
              </a:tabLst>
              <a:defRPr sz="4500" baseline="0">
                <a:solidFill>
                  <a:srgbClr val="697378"/>
                </a:solidFill>
                <a:latin typeface="Lucida Sans"/>
              </a:defRPr>
            </a:lvl3pPr>
            <a:lvl4pPr marL="812019" indent="-812019">
              <a:buClr>
                <a:srgbClr val="FAA500"/>
              </a:buClr>
              <a:buSzPct val="80000"/>
              <a:buFont typeface="Lucida Grande"/>
              <a:buChar char="▶"/>
              <a:tabLst>
                <a:tab pos="9823983" algn="l"/>
              </a:tabLst>
              <a:defRPr sz="4500" baseline="0">
                <a:solidFill>
                  <a:srgbClr val="697378"/>
                </a:solidFill>
                <a:latin typeface="Lucida Sans"/>
              </a:defRPr>
            </a:lvl4pPr>
            <a:lvl5pPr marL="812019" indent="-812019">
              <a:buClr>
                <a:srgbClr val="FAA500"/>
              </a:buClr>
              <a:buSzPct val="80000"/>
              <a:buFont typeface="Lucida Grande"/>
              <a:buChar char="▶"/>
              <a:tabLst>
                <a:tab pos="9823983" algn="l"/>
              </a:tabLst>
              <a:defRPr sz="4500" baseline="0">
                <a:solidFill>
                  <a:srgbClr val="697378"/>
                </a:solidFill>
                <a:latin typeface="Lucida Sans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7E47AA6B-9254-40C0-8ED4-C8963BCBCF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401460" y="28360800"/>
            <a:ext cx="13421038" cy="1058333"/>
          </a:xfrm>
          <a:prstGeom prst="rect">
            <a:avLst/>
          </a:prstGeom>
        </p:spPr>
        <p:txBody>
          <a:bodyPr lIns="0" tIns="0" rIns="417610" bIns="0" anchor="b" anchorCtr="0"/>
          <a:lstStyle>
            <a:lvl1pPr algn="l">
              <a:lnSpc>
                <a:spcPct val="110000"/>
              </a:lnSpc>
              <a:defRPr sz="2200" baseline="0">
                <a:solidFill>
                  <a:srgbClr val="697D91"/>
                </a:solidFill>
                <a:latin typeface="Lucida Sans"/>
                <a:cs typeface="Lucida Sans Unicode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82910333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ienplakat (DE, FR &amp; 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BFH_Logo_C_de_fr_en_RG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863" y="26992800"/>
            <a:ext cx="7096125" cy="239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1" y="0"/>
            <a:ext cx="42811700" cy="24950057"/>
          </a:xfrm>
          <a:prstGeom prst="rect">
            <a:avLst/>
          </a:prstGeom>
        </p:spPr>
        <p:txBody>
          <a:bodyPr/>
          <a:lstStyle>
            <a:lvl1pPr marL="1563688" indent="-1563688">
              <a:buClr>
                <a:srgbClr val="FAA500"/>
              </a:buClr>
              <a:buFont typeface="MS PGothic" pitchFamily="34" charset="-128"/>
              <a:buChar char="▶"/>
              <a:defRPr baseline="0"/>
            </a:lvl1pPr>
            <a:lvl2pPr marL="3390900" indent="-1303338">
              <a:buClr>
                <a:srgbClr val="FAA500"/>
              </a:buClr>
              <a:buFont typeface="MS PGothic" pitchFamily="34" charset="-128"/>
              <a:buChar char="▶"/>
              <a:defRPr/>
            </a:lvl2pPr>
            <a:lvl3pPr marL="5218113" indent="-1041400">
              <a:buClr>
                <a:srgbClr val="FAA500"/>
              </a:buClr>
              <a:buFont typeface="MS PGothic" pitchFamily="34" charset="-128"/>
              <a:buChar char="▶"/>
              <a:defRPr/>
            </a:lvl3pPr>
            <a:lvl4pPr marL="7307263" indent="-1041400">
              <a:buClr>
                <a:srgbClr val="FAA500"/>
              </a:buClr>
              <a:buFont typeface="MS PGothic" pitchFamily="34" charset="-128"/>
              <a:buChar char="▶"/>
              <a:defRPr baseline="0"/>
            </a:lvl4pPr>
            <a:lvl5pPr marL="9394825" indent="-1041400">
              <a:buClr>
                <a:srgbClr val="FAA500"/>
              </a:buClr>
              <a:buFont typeface="MS PGothic" pitchFamily="34" charset="-128"/>
              <a:buChar char="▶"/>
              <a:defRPr baseline="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Textplatzhalter 15">
            <a:extLst>
              <a:ext uri="{FF2B5EF4-FFF2-40B4-BE49-F238E27FC236}">
                <a16:creationId xmlns:a16="http://schemas.microsoft.com/office/drawing/2014/main" id="{15C13F42-71E9-49C8-8458-4CB501BDC96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1401460" y="26928000"/>
            <a:ext cx="13421038" cy="1120653"/>
          </a:xfrm>
          <a:prstGeom prst="rect">
            <a:avLst/>
          </a:prstGeom>
        </p:spPr>
        <p:txBody>
          <a:bodyPr vert="horz" lIns="0" tIns="0" rIns="0" bIns="0"/>
          <a:lstStyle>
            <a:lvl1pPr marL="336550" indent="-336550">
              <a:spcBef>
                <a:spcPts val="0"/>
              </a:spcBef>
              <a:buClr>
                <a:srgbClr val="FAC300"/>
              </a:buClr>
              <a:buSzPct val="100000"/>
              <a:buFont typeface="MS PGothic" panose="020B0600070205080204" pitchFamily="34" charset="-128"/>
              <a:buChar char="▶"/>
              <a:tabLst/>
              <a:defRPr sz="2600" baseline="0">
                <a:solidFill>
                  <a:srgbClr val="697D91"/>
                </a:solidFill>
                <a:latin typeface="Lucida Sans"/>
              </a:defRPr>
            </a:lvl1pPr>
            <a:lvl2pPr marL="812019" indent="-812019">
              <a:buClr>
                <a:srgbClr val="FAA500"/>
              </a:buClr>
              <a:buSzPct val="80000"/>
              <a:buFont typeface="Lucida Grande"/>
              <a:buChar char="▶"/>
              <a:tabLst>
                <a:tab pos="9823983" algn="l"/>
              </a:tabLst>
              <a:defRPr sz="4500" baseline="0">
                <a:solidFill>
                  <a:srgbClr val="697378"/>
                </a:solidFill>
                <a:latin typeface="Lucida Sans"/>
              </a:defRPr>
            </a:lvl2pPr>
            <a:lvl3pPr marL="812019" indent="-812019">
              <a:buClr>
                <a:srgbClr val="FAA500"/>
              </a:buClr>
              <a:buSzPct val="80000"/>
              <a:buFont typeface="Lucida Grande"/>
              <a:buChar char="▶"/>
              <a:tabLst>
                <a:tab pos="9823983" algn="l"/>
              </a:tabLst>
              <a:defRPr sz="4500" baseline="0">
                <a:solidFill>
                  <a:srgbClr val="697378"/>
                </a:solidFill>
                <a:latin typeface="Lucida Sans"/>
              </a:defRPr>
            </a:lvl3pPr>
            <a:lvl4pPr marL="812019" indent="-812019">
              <a:buClr>
                <a:srgbClr val="FAA500"/>
              </a:buClr>
              <a:buSzPct val="80000"/>
              <a:buFont typeface="Lucida Grande"/>
              <a:buChar char="▶"/>
              <a:tabLst>
                <a:tab pos="9823983" algn="l"/>
              </a:tabLst>
              <a:defRPr sz="4500" baseline="0">
                <a:solidFill>
                  <a:srgbClr val="697378"/>
                </a:solidFill>
                <a:latin typeface="Lucida Sans"/>
              </a:defRPr>
            </a:lvl4pPr>
            <a:lvl5pPr marL="812019" indent="-812019">
              <a:buClr>
                <a:srgbClr val="FAA500"/>
              </a:buClr>
              <a:buSzPct val="80000"/>
              <a:buFont typeface="Lucida Grande"/>
              <a:buChar char="▶"/>
              <a:tabLst>
                <a:tab pos="9823983" algn="l"/>
              </a:tabLst>
              <a:defRPr sz="4500" baseline="0">
                <a:solidFill>
                  <a:srgbClr val="697378"/>
                </a:solidFill>
                <a:latin typeface="Lucida Sans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2E17E5F8-1634-4FDA-AF72-A0FDC90937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401460" y="28360800"/>
            <a:ext cx="13421038" cy="1058333"/>
          </a:xfrm>
          <a:prstGeom prst="rect">
            <a:avLst/>
          </a:prstGeom>
        </p:spPr>
        <p:txBody>
          <a:bodyPr lIns="0" tIns="0" rIns="417610" bIns="0" anchor="b" anchorCtr="0"/>
          <a:lstStyle>
            <a:lvl1pPr algn="l">
              <a:lnSpc>
                <a:spcPct val="110000"/>
              </a:lnSpc>
              <a:defRPr sz="2200" baseline="0">
                <a:solidFill>
                  <a:srgbClr val="697D91"/>
                </a:solidFill>
                <a:latin typeface="Lucida Sans"/>
                <a:cs typeface="Lucida Sans Unicode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19261314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0"/>
            <a:ext cx="42811700" cy="30275213"/>
          </a:xfrm>
          <a:prstGeom prst="rect">
            <a:avLst/>
          </a:prstGeom>
          <a:noFill/>
          <a:ln w="63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17610" tIns="208805" rIns="417610" bIns="208805" anchor="ctr"/>
          <a:lstStyle/>
          <a:p>
            <a:pPr algn="ctr" defTabSz="2088049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579D01BB-6212-45A3-89C5-E2EC700CD1D1}"/>
              </a:ext>
            </a:extLst>
          </p:cNvPr>
          <p:cNvSpPr/>
          <p:nvPr userDrawn="1"/>
        </p:nvSpPr>
        <p:spPr>
          <a:xfrm>
            <a:off x="0" y="25884000"/>
            <a:ext cx="42804000" cy="203185"/>
          </a:xfrm>
          <a:prstGeom prst="rect">
            <a:avLst/>
          </a:prstGeom>
          <a:solidFill>
            <a:srgbClr val="FAC3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9351" tIns="64676" rIns="129351" bIns="64676" anchor="ctr"/>
          <a:lstStyle>
            <a:defPPr>
              <a:defRPr lang="de-DE"/>
            </a:defPPr>
            <a:lvl1pPr algn="l" defTabSz="2085975" rtl="0" fontAlgn="base">
              <a:spcBef>
                <a:spcPct val="0"/>
              </a:spcBef>
              <a:spcAft>
                <a:spcPct val="0"/>
              </a:spcAft>
              <a:defRPr sz="8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085975" indent="-1438275" algn="l" defTabSz="2085975" rtl="0" fontAlgn="base">
              <a:spcBef>
                <a:spcPct val="0"/>
              </a:spcBef>
              <a:spcAft>
                <a:spcPct val="0"/>
              </a:spcAft>
              <a:defRPr sz="8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4173538" indent="-2879725" algn="l" defTabSz="2085975" rtl="0" fontAlgn="base">
              <a:spcBef>
                <a:spcPct val="0"/>
              </a:spcBef>
              <a:spcAft>
                <a:spcPct val="0"/>
              </a:spcAft>
              <a:defRPr sz="8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6262688" indent="-4322763" algn="l" defTabSz="2085975" rtl="0" fontAlgn="base">
              <a:spcBef>
                <a:spcPct val="0"/>
              </a:spcBef>
              <a:spcAft>
                <a:spcPct val="0"/>
              </a:spcAft>
              <a:defRPr sz="8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8350250" indent="-5764213" algn="l" defTabSz="2085975" rtl="0" fontAlgn="base">
              <a:spcBef>
                <a:spcPct val="0"/>
              </a:spcBef>
              <a:spcAft>
                <a:spcPct val="0"/>
              </a:spcAft>
              <a:defRPr sz="8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8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8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8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8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088049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</p:sldLayoutIdLst>
  <p:hf hdr="0" ftr="0" dt="0"/>
  <p:txStyles>
    <p:titleStyle>
      <a:lvl1pPr algn="ctr" defTabSz="2085975" rtl="0" eaLnBrk="1" fontAlgn="base" hangingPunct="1">
        <a:spcBef>
          <a:spcPct val="0"/>
        </a:spcBef>
        <a:spcAft>
          <a:spcPct val="0"/>
        </a:spcAft>
        <a:defRPr sz="201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2085975" rtl="0" eaLnBrk="1" fontAlgn="base" hangingPunct="1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Lucida Sans" pitchFamily="34" charset="0"/>
          <a:ea typeface="MS PGothic" pitchFamily="34" charset="-128"/>
          <a:cs typeface="ＭＳ Ｐゴシック" charset="0"/>
        </a:defRPr>
      </a:lvl2pPr>
      <a:lvl3pPr algn="ctr" defTabSz="2085975" rtl="0" eaLnBrk="1" fontAlgn="base" hangingPunct="1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Lucida Sans" pitchFamily="34" charset="0"/>
          <a:ea typeface="MS PGothic" pitchFamily="34" charset="-128"/>
          <a:cs typeface="ＭＳ Ｐゴシック" charset="0"/>
        </a:defRPr>
      </a:lvl3pPr>
      <a:lvl4pPr algn="ctr" defTabSz="2085975" rtl="0" eaLnBrk="1" fontAlgn="base" hangingPunct="1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Lucida Sans" pitchFamily="34" charset="0"/>
          <a:ea typeface="MS PGothic" pitchFamily="34" charset="-128"/>
          <a:cs typeface="ＭＳ Ｐゴシック" charset="0"/>
        </a:defRPr>
      </a:lvl4pPr>
      <a:lvl5pPr algn="ctr" defTabSz="2085975" rtl="0" eaLnBrk="1" fontAlgn="base" hangingPunct="1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Lucida Sans" pitchFamily="34" charset="0"/>
          <a:ea typeface="MS PGothic" pitchFamily="34" charset="-128"/>
          <a:cs typeface="ＭＳ Ｐゴシック" charset="0"/>
        </a:defRPr>
      </a:lvl5pPr>
      <a:lvl6pPr marL="2088049" algn="ctr" defTabSz="2088049" rtl="0" eaLnBrk="1" fontAlgn="base" hangingPunct="1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4176097" algn="ctr" defTabSz="2088049" rtl="0" eaLnBrk="1" fontAlgn="base" hangingPunct="1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6264147" algn="ctr" defTabSz="2088049" rtl="0" eaLnBrk="1" fontAlgn="base" hangingPunct="1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8352196" algn="ctr" defTabSz="2088049" rtl="0" eaLnBrk="1" fontAlgn="base" hangingPunct="1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1563688" indent="-1563688" algn="l" defTabSz="2085975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6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3390900" indent="-1303338" algn="l" defTabSz="2085975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7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5218113" indent="-1041400" algn="l" defTabSz="2085975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09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7307263" indent="-1041400" algn="l" defTabSz="2085975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9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9394825" indent="-1041400" algn="l" defTabSz="2085975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9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11484269" indent="-1044024" algn="l" defTabSz="2088049" rtl="0" eaLnBrk="1" latinLnBrk="0" hangingPunct="1">
        <a:spcBef>
          <a:spcPct val="20000"/>
        </a:spcBef>
        <a:buFont typeface="Arial"/>
        <a:buChar char="•"/>
        <a:defRPr sz="9200" kern="1200">
          <a:solidFill>
            <a:schemeClr val="tx1"/>
          </a:solidFill>
          <a:latin typeface="+mn-lt"/>
          <a:ea typeface="+mn-ea"/>
          <a:cs typeface="+mn-cs"/>
        </a:defRPr>
      </a:lvl6pPr>
      <a:lvl7pPr marL="13572317" indent="-1044024" algn="l" defTabSz="2088049" rtl="0" eaLnBrk="1" latinLnBrk="0" hangingPunct="1">
        <a:spcBef>
          <a:spcPct val="20000"/>
        </a:spcBef>
        <a:buFont typeface="Arial"/>
        <a:buChar char="•"/>
        <a:defRPr sz="9200" kern="1200">
          <a:solidFill>
            <a:schemeClr val="tx1"/>
          </a:solidFill>
          <a:latin typeface="+mn-lt"/>
          <a:ea typeface="+mn-ea"/>
          <a:cs typeface="+mn-cs"/>
        </a:defRPr>
      </a:lvl7pPr>
      <a:lvl8pPr marL="15660367" indent="-1044024" algn="l" defTabSz="2088049" rtl="0" eaLnBrk="1" latinLnBrk="0" hangingPunct="1">
        <a:spcBef>
          <a:spcPct val="20000"/>
        </a:spcBef>
        <a:buFont typeface="Arial"/>
        <a:buChar char="•"/>
        <a:defRPr sz="9200" kern="1200">
          <a:solidFill>
            <a:schemeClr val="tx1"/>
          </a:solidFill>
          <a:latin typeface="+mn-lt"/>
          <a:ea typeface="+mn-ea"/>
          <a:cs typeface="+mn-cs"/>
        </a:defRPr>
      </a:lvl8pPr>
      <a:lvl9pPr marL="17748416" indent="-1044024" algn="l" defTabSz="2088049" rtl="0" eaLnBrk="1" latinLnBrk="0" hangingPunct="1">
        <a:spcBef>
          <a:spcPct val="20000"/>
        </a:spcBef>
        <a:buFont typeface="Arial"/>
        <a:buChar char="•"/>
        <a:defRPr sz="9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2088049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8049" algn="l" defTabSz="2088049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6097" algn="l" defTabSz="2088049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64147" algn="l" defTabSz="2088049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52196" algn="l" defTabSz="2088049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40245" algn="l" defTabSz="2088049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28293" algn="l" defTabSz="2088049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16342" algn="l" defTabSz="2088049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704392" algn="l" defTabSz="2088049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F0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84816BCA-88BC-4DBA-87B6-BA2A273B54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8927676" y="26986708"/>
            <a:ext cx="13421038" cy="1120653"/>
          </a:xfrm>
        </p:spPr>
        <p:txBody>
          <a:bodyPr/>
          <a:lstStyle/>
          <a:p>
            <a:r>
              <a:rPr lang="de-CH" altLang="de-DE" dirty="0">
                <a:latin typeface="Lucida Sans" panose="020B0602030504020204" pitchFamily="34" charset="0"/>
              </a:rPr>
              <a:t>Département de travail social </a:t>
            </a:r>
          </a:p>
          <a:p>
            <a:r>
              <a:rPr lang="de-CH" altLang="de-DE" dirty="0">
                <a:latin typeface="Lucida Sans" panose="020B0602030504020204" pitchFamily="34" charset="0"/>
              </a:rPr>
              <a:t>Institut de l'enfance, de la jeunesse et de la famille </a:t>
            </a:r>
            <a:endParaRPr lang="de-DE" altLang="de-DE" dirty="0">
              <a:latin typeface="Lucida Sans" panose="020B0602030504020204" pitchFamily="34" charset="0"/>
            </a:endParaRPr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C418765C-D91E-4666-8D71-6B5686A45826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21401773" y="28360800"/>
            <a:ext cx="13420725" cy="1057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altLang="de-DE" dirty="0">
                <a:latin typeface="Lucida Sans" panose="020B0602030504020204" pitchFamily="34" charset="0"/>
                <a:cs typeface="Lucida Sans Unicode" panose="020B0602030504020204" pitchFamily="34" charset="0"/>
              </a:rPr>
              <a:t>Hallerstrasse 10, 3012 Berne 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4130F6A-CFF6-933D-9E96-3BD1F5385324}"/>
              </a:ext>
            </a:extLst>
          </p:cNvPr>
          <p:cNvSpPr txBox="1"/>
          <p:nvPr/>
        </p:nvSpPr>
        <p:spPr>
          <a:xfrm>
            <a:off x="12198994" y="19612222"/>
            <a:ext cx="3696286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8000" b="0" i="0" u="none" strike="noStrike" baseline="0" dirty="0">
                <a:solidFill>
                  <a:srgbClr val="008080"/>
                </a:solidFill>
                <a:latin typeface="UnitSlabPro"/>
              </a:rPr>
              <a:t>Projet de recherche-action POPCORN :</a:t>
            </a:r>
          </a:p>
          <a:p>
            <a:pPr algn="l"/>
            <a:r>
              <a:rPr lang="de-DE" sz="8000" b="0" i="0" u="none" strike="noStrike" baseline="0" dirty="0" err="1">
                <a:solidFill>
                  <a:srgbClr val="008080"/>
                </a:solidFill>
                <a:latin typeface="UnitSlabPro"/>
              </a:rPr>
              <a:t>Travail</a:t>
            </a:r>
            <a:r>
              <a:rPr lang="de-DE" sz="8000" b="0" i="0" u="none" strike="noStrike" baseline="0" dirty="0">
                <a:solidFill>
                  <a:srgbClr val="008080"/>
                </a:solidFill>
                <a:latin typeface="UnitSlabPro"/>
              </a:rPr>
              <a:t> </a:t>
            </a:r>
            <a:r>
              <a:rPr lang="de-DE" sz="8000" b="0" i="0" u="none" baseline="0" dirty="0">
                <a:solidFill>
                  <a:srgbClr val="008080"/>
                </a:solidFill>
                <a:latin typeface="UnitSlabPro"/>
              </a:rPr>
              <a:t>entre</a:t>
            </a:r>
            <a:r>
              <a:rPr lang="de-DE" sz="8000" b="0" i="0" u="none" baseline="0" dirty="0">
                <a:solidFill>
                  <a:srgbClr val="FF0000"/>
                </a:solidFill>
                <a:latin typeface="UnitSlabPro"/>
              </a:rPr>
              <a:t>  </a:t>
            </a:r>
            <a:r>
              <a:rPr lang="de-DE" sz="8000" b="0" i="0" u="none" strike="noStrike" baseline="0" dirty="0">
                <a:solidFill>
                  <a:srgbClr val="008080"/>
                </a:solidFill>
                <a:latin typeface="UnitSlabPro"/>
              </a:rPr>
              <a:t>pairs pour les personnes touchées par la pauvreté :</a:t>
            </a:r>
          </a:p>
          <a:p>
            <a:pPr algn="l"/>
            <a:r>
              <a:rPr lang="de-DE" sz="8000" b="0" i="0" u="none" strike="noStrike" baseline="0" dirty="0">
                <a:solidFill>
                  <a:srgbClr val="008080"/>
                </a:solidFill>
                <a:latin typeface="UnitSlabPro"/>
              </a:rPr>
              <a:t>Concept, introduction et impact</a:t>
            </a:r>
            <a:endParaRPr lang="de-DE" sz="8000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975BCC64-1379-7139-40CC-2C3D85271F2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77" t="137" r="2965"/>
          <a:stretch/>
        </p:blipFill>
        <p:spPr>
          <a:xfrm>
            <a:off x="10411566" y="1488007"/>
            <a:ext cx="21979787" cy="16573696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57D21F69-1E71-96EF-BF30-A9339D8063C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77" t="137" r="2965"/>
          <a:stretch/>
        </p:blipFill>
        <p:spPr>
          <a:xfrm>
            <a:off x="10411566" y="1640407"/>
            <a:ext cx="22132187" cy="1657369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7283E3A9-E66A-2008-DC12-A56BCBA78A38}"/>
              </a:ext>
            </a:extLst>
          </p:cNvPr>
          <p:cNvSpPr txBox="1"/>
          <p:nvPr/>
        </p:nvSpPr>
        <p:spPr>
          <a:xfrm>
            <a:off x="1934308" y="1934306"/>
            <a:ext cx="3894308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8800" dirty="0">
                <a:solidFill>
                  <a:schemeClr val="accent4">
                    <a:lumMod val="75000"/>
                  </a:schemeClr>
                </a:solidFill>
                <a:latin typeface="UnitSlabPro"/>
                <a:ea typeface="UD Digi Kyokasho N-B" panose="020B0400000000000000" pitchFamily="18" charset="-128"/>
              </a:rPr>
              <a:t>POPCORN ?</a:t>
            </a:r>
          </a:p>
          <a:p>
            <a:endParaRPr lang="de-CH" sz="8800" dirty="0">
              <a:solidFill>
                <a:schemeClr val="accent4">
                  <a:lumMod val="75000"/>
                </a:schemeClr>
              </a:solidFill>
              <a:latin typeface="UnitSlabPro"/>
              <a:ea typeface="UD Digi Kyokasho N-B" panose="020B0400000000000000" pitchFamily="18" charset="-128"/>
            </a:endParaRPr>
          </a:p>
          <a:p>
            <a:r>
              <a:rPr lang="en-US" sz="8000" dirty="0">
                <a:latin typeface="UnitSlabPro"/>
              </a:rPr>
              <a:t>POPCORN (Peer work for people living in poverty to improve access to support services and well-being: Approaches, implementation and impact) </a:t>
            </a:r>
            <a:r>
              <a:rPr lang="de-CH" sz="8000" dirty="0">
                <a:solidFill>
                  <a:schemeClr val="accent4">
                    <a:lumMod val="75000"/>
                  </a:schemeClr>
                </a:solidFill>
                <a:latin typeface="UnitSlabPro"/>
                <a:ea typeface="UD Digi Kyokasho N-B" panose="020B0400000000000000" pitchFamily="18" charset="-128"/>
              </a:rPr>
              <a:t> </a:t>
            </a:r>
            <a:endParaRPr lang="de-DE" sz="8000" dirty="0">
              <a:solidFill>
                <a:schemeClr val="accent4">
                  <a:lumMod val="75000"/>
                </a:schemeClr>
              </a:solidFill>
              <a:latin typeface="UnitSlabPro"/>
              <a:ea typeface="UD Digi Kyokasho N-B" panose="020B0400000000000000" pitchFamily="18" charset="-128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957A2F3-5794-1F40-35C9-BC0FF9C70D02}"/>
              </a:ext>
            </a:extLst>
          </p:cNvPr>
          <p:cNvSpPr txBox="1"/>
          <p:nvPr/>
        </p:nvSpPr>
        <p:spPr>
          <a:xfrm>
            <a:off x="1934308" y="8516514"/>
            <a:ext cx="37972721" cy="1523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8800" dirty="0">
                <a:solidFill>
                  <a:schemeClr val="accent4">
                    <a:lumMod val="75000"/>
                  </a:schemeClr>
                </a:solidFill>
                <a:latin typeface="UnitSlabPro"/>
                <a:ea typeface="UD Digi Kyokasho N-B" panose="020B0400000000000000" pitchFamily="18" charset="-128"/>
              </a:rPr>
              <a:t>Objectifs du projet (en résumé) </a:t>
            </a:r>
          </a:p>
          <a:p>
            <a:endParaRPr lang="de-CH" sz="6600" dirty="0">
              <a:solidFill>
                <a:schemeClr val="accent4">
                  <a:lumMod val="75000"/>
                </a:schemeClr>
              </a:solidFill>
              <a:latin typeface="UnitSlabPro"/>
              <a:ea typeface="UD Digi Kyokasho N-B" panose="020B0400000000000000" pitchFamily="18" charset="-128"/>
            </a:endParaRPr>
          </a:p>
          <a:p>
            <a:endParaRPr lang="de-CH" sz="3200" dirty="0">
              <a:solidFill>
                <a:schemeClr val="accent4">
                  <a:lumMod val="75000"/>
                </a:schemeClr>
              </a:solidFill>
              <a:latin typeface="UnitSlabPro"/>
              <a:ea typeface="UD Digi Kyokasho N-B" panose="020B0400000000000000" pitchFamily="18" charset="-128"/>
            </a:endParaRPr>
          </a:p>
          <a:p>
            <a:r>
              <a:rPr lang="de-CH" sz="8800" dirty="0">
                <a:solidFill>
                  <a:schemeClr val="accent4">
                    <a:lumMod val="75000"/>
                  </a:schemeClr>
                </a:solidFill>
                <a:latin typeface="UnitSlabPro"/>
                <a:ea typeface="UD Digi Kyokasho N-B" panose="020B0400000000000000" pitchFamily="18" charset="-128"/>
              </a:rPr>
              <a:t>Objectif principal I </a:t>
            </a:r>
          </a:p>
          <a:p>
            <a:endParaRPr lang="de-CH" sz="2000" dirty="0">
              <a:solidFill>
                <a:schemeClr val="accent4">
                  <a:lumMod val="75000"/>
                </a:schemeClr>
              </a:solidFill>
              <a:latin typeface="UnitSlabPro"/>
              <a:ea typeface="UD Digi Kyokasho N-B" panose="020B0400000000000000" pitchFamily="18" charset="-128"/>
            </a:endParaRP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de-CH" sz="8800" b="0" i="0" dirty="0">
                <a:solidFill>
                  <a:srgbClr val="000000"/>
                </a:solidFill>
                <a:effectLst/>
                <a:latin typeface="UnitSlabPro"/>
              </a:rPr>
              <a:t>Des mesures d'information et de soutien ciblées encouragent les différents groupes d'intérêt </a:t>
            </a:r>
            <a:r>
              <a:rPr lang="de-CH" sz="8800" b="0" i="0" dirty="0">
                <a:effectLst/>
                <a:latin typeface="UnitSlabPro"/>
              </a:rPr>
              <a:t>à </a:t>
            </a:r>
            <a:r>
              <a:rPr lang="de-CH" sz="8800" dirty="0" err="1">
                <a:latin typeface="UnitSlabPro"/>
              </a:rPr>
              <a:t>recourrir</a:t>
            </a:r>
            <a:r>
              <a:rPr lang="de-CH" sz="8800" dirty="0">
                <a:latin typeface="UnitSlabPro"/>
              </a:rPr>
              <a:t> </a:t>
            </a:r>
            <a:r>
              <a:rPr lang="en-US" sz="8800" dirty="0">
                <a:latin typeface="UnitSlabPro"/>
              </a:rPr>
              <a:t>à des </a:t>
            </a:r>
            <a:r>
              <a:rPr lang="de-CH" sz="8800" b="0" i="0" dirty="0">
                <a:effectLst/>
                <a:latin typeface="UnitSlabPro"/>
              </a:rPr>
              <a:t>aides </a:t>
            </a:r>
            <a:r>
              <a:rPr lang="de-CH" sz="8800" b="0" i="0" dirty="0">
                <a:solidFill>
                  <a:srgbClr val="000000"/>
                </a:solidFill>
                <a:effectLst/>
                <a:latin typeface="UnitSlabPro"/>
              </a:rPr>
              <a:t>privées </a:t>
            </a:r>
            <a:r>
              <a:rPr lang="de-CH" sz="8800" dirty="0">
                <a:solidFill>
                  <a:srgbClr val="000000"/>
                </a:solidFill>
                <a:latin typeface="UnitSlabPro"/>
              </a:rPr>
              <a:t>et/ou </a:t>
            </a:r>
            <a:r>
              <a:rPr lang="de-CH" sz="8800" b="0" i="0" dirty="0">
                <a:solidFill>
                  <a:srgbClr val="000000"/>
                </a:solidFill>
                <a:effectLst/>
                <a:latin typeface="UnitSlabPro"/>
              </a:rPr>
              <a:t>publiques afin d'améliorer leur bien-être. </a:t>
            </a:r>
            <a:r>
              <a:rPr lang="de-CH" sz="1800" b="0" i="0" dirty="0">
                <a:solidFill>
                  <a:srgbClr val="000000"/>
                </a:solidFill>
                <a:effectLst/>
                <a:latin typeface="UnitSlabPro"/>
              </a:rPr>
              <a:t>.. 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endParaRPr lang="de-CH" sz="1800" dirty="0">
              <a:solidFill>
                <a:srgbClr val="000000"/>
              </a:solidFill>
              <a:latin typeface="UnitSlabPro"/>
              <a:ea typeface="UD Digi Kyokasho N-B" panose="020B0400000000000000" pitchFamily="18" charset="-128"/>
            </a:endParaRPr>
          </a:p>
          <a:p>
            <a:pPr marL="1143000" indent="-1143000">
              <a:buFont typeface="Arial" panose="020B0604020202020204" pitchFamily="34" charset="0"/>
              <a:buChar char="•"/>
            </a:pPr>
            <a:endParaRPr lang="de-CH" sz="1800" dirty="0">
              <a:solidFill>
                <a:srgbClr val="000000"/>
              </a:solidFill>
              <a:latin typeface="UnitSlabPro"/>
              <a:ea typeface="UD Digi Kyokasho N-B" panose="020B0400000000000000" pitchFamily="18" charset="-128"/>
            </a:endParaRPr>
          </a:p>
          <a:p>
            <a:r>
              <a:rPr lang="de-CH" sz="8800" dirty="0">
                <a:solidFill>
                  <a:schemeClr val="accent4">
                    <a:lumMod val="75000"/>
                  </a:schemeClr>
                </a:solidFill>
                <a:latin typeface="UnitSlabPro"/>
                <a:ea typeface="UD Digi Kyokasho N-B" panose="020B0400000000000000" pitchFamily="18" charset="-128"/>
              </a:rPr>
              <a:t> Objectif principal II  </a:t>
            </a:r>
          </a:p>
          <a:p>
            <a:pPr algn="l" rtl="0" fontAlgn="base"/>
            <a:endParaRPr lang="de-CH" sz="2000" b="0" i="0" dirty="0">
              <a:solidFill>
                <a:srgbClr val="000000"/>
              </a:solidFill>
              <a:effectLst/>
              <a:latin typeface="UnitSlabPro"/>
            </a:endParaRPr>
          </a:p>
          <a:p>
            <a:pPr algn="l" rtl="0" fontAlgn="base"/>
            <a:r>
              <a:rPr lang="de-CH" sz="1800" b="0" i="0" dirty="0">
                <a:solidFill>
                  <a:srgbClr val="000000"/>
                </a:solidFill>
                <a:effectLst/>
                <a:latin typeface="UnitSlabPro"/>
              </a:rPr>
              <a:t> </a:t>
            </a:r>
            <a:endParaRPr lang="de-CH" sz="2000" b="0" i="0" dirty="0">
              <a:solidFill>
                <a:srgbClr val="000000"/>
              </a:solidFill>
              <a:effectLst/>
              <a:latin typeface="UnitSlabPro"/>
            </a:endParaRPr>
          </a:p>
          <a:p>
            <a:pPr marL="1143000" indent="-1143000" algn="l" rtl="0" fontAlgn="base">
              <a:buFont typeface="Arial" panose="020B0604020202020204" pitchFamily="34" charset="0"/>
              <a:buChar char="•"/>
            </a:pPr>
            <a:r>
              <a:rPr lang="de-CH" sz="8800" b="0" i="0" dirty="0">
                <a:solidFill>
                  <a:srgbClr val="000000"/>
                </a:solidFill>
                <a:effectLst/>
                <a:latin typeface="UnitSlabPro"/>
              </a:rPr>
              <a:t>Les effets et les impacts des mesures d'information et de soutien sont analysés du point de vue des pairs, des bénéficiaires et des services de soutien professionnels</a:t>
            </a:r>
            <a:r>
              <a:rPr lang="de-CH" sz="8800" b="0" i="0" dirty="0">
                <a:effectLst/>
                <a:latin typeface="UnitSlabPro"/>
              </a:rPr>
              <a:t>, en lien </a:t>
            </a:r>
            <a:r>
              <a:rPr lang="de-CH" sz="8800" b="0" i="0" dirty="0" err="1">
                <a:effectLst/>
                <a:latin typeface="UnitSlabPro"/>
              </a:rPr>
              <a:t>avec</a:t>
            </a:r>
            <a:r>
              <a:rPr lang="de-CH" sz="8800" b="0" i="0" dirty="0">
                <a:effectLst/>
                <a:latin typeface="UnitSlabPro"/>
              </a:rPr>
              <a:t> </a:t>
            </a:r>
            <a:r>
              <a:rPr lang="de-CH" sz="8800" b="0" i="0" dirty="0">
                <a:solidFill>
                  <a:srgbClr val="000000"/>
                </a:solidFill>
                <a:effectLst/>
                <a:latin typeface="UnitSlabPro"/>
              </a:rPr>
              <a:t>le bien-être des pairs et des bénéficiaires. 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13033E69-DA89-D3E9-9E51-4F5C542845A6}"/>
              </a:ext>
            </a:extLst>
          </p:cNvPr>
          <p:cNvSpPr txBox="1"/>
          <p:nvPr/>
        </p:nvSpPr>
        <p:spPr>
          <a:xfrm>
            <a:off x="1512276" y="1820620"/>
            <a:ext cx="40140731" cy="24468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00" dirty="0">
                <a:solidFill>
                  <a:schemeClr val="accent4">
                    <a:lumMod val="75000"/>
                  </a:schemeClr>
                </a:solidFill>
                <a:latin typeface="UnitSlabPro"/>
                <a:ea typeface="UD Digi Kyokasho N-B" panose="020B0400000000000000" pitchFamily="18" charset="-128"/>
              </a:rPr>
              <a:t>Lien avec le </a:t>
            </a:r>
            <a:r>
              <a:rPr lang="fr-FR" sz="8800" dirty="0" err="1">
                <a:solidFill>
                  <a:schemeClr val="accent4">
                    <a:lumMod val="75000"/>
                  </a:schemeClr>
                </a:solidFill>
                <a:latin typeface="UnitSlabPro"/>
                <a:ea typeface="UD Digi Kyokasho N-B" panose="020B0400000000000000" pitchFamily="18" charset="-128"/>
              </a:rPr>
              <a:t>project</a:t>
            </a:r>
            <a:r>
              <a:rPr lang="fr-FR" sz="8800" dirty="0">
                <a:solidFill>
                  <a:schemeClr val="accent4">
                    <a:lumMod val="75000"/>
                  </a:schemeClr>
                </a:solidFill>
                <a:latin typeface="UnitSlabPro"/>
                <a:ea typeface="UD Digi Kyokasho N-B" panose="020B0400000000000000" pitchFamily="18" charset="-128"/>
              </a:rPr>
              <a:t>, partie I</a:t>
            </a:r>
            <a:endParaRPr lang="de-CH" sz="8800" b="0" i="0" dirty="0">
              <a:solidFill>
                <a:srgbClr val="000000"/>
              </a:solidFill>
              <a:effectLst/>
              <a:latin typeface="UnitSlabPro"/>
            </a:endParaRPr>
          </a:p>
          <a:p>
            <a:endParaRPr lang="de-CH" sz="7200" b="0" i="0" dirty="0">
              <a:solidFill>
                <a:srgbClr val="000000"/>
              </a:solidFill>
              <a:effectLst/>
              <a:latin typeface="UnitSlabPro"/>
            </a:endParaRPr>
          </a:p>
          <a:p>
            <a:endParaRPr lang="de-CH" sz="7200" dirty="0">
              <a:solidFill>
                <a:srgbClr val="000000"/>
              </a:solidFill>
              <a:latin typeface="UnitSlabPro"/>
            </a:endParaRPr>
          </a:p>
          <a:p>
            <a:endParaRPr lang="de-CH" sz="7200" b="0" i="0" dirty="0">
              <a:solidFill>
                <a:srgbClr val="000000"/>
              </a:solidFill>
              <a:effectLst/>
              <a:latin typeface="UnitSlabPro"/>
            </a:endParaRPr>
          </a:p>
          <a:p>
            <a:endParaRPr lang="de-CH" sz="7200" dirty="0">
              <a:solidFill>
                <a:srgbClr val="000000"/>
              </a:solidFill>
              <a:latin typeface="UnitSlabPro"/>
            </a:endParaRPr>
          </a:p>
          <a:p>
            <a:endParaRPr lang="de-CH" sz="7200" dirty="0">
              <a:solidFill>
                <a:srgbClr val="000000"/>
              </a:solidFill>
              <a:latin typeface="UnitSlabPro"/>
            </a:endParaRPr>
          </a:p>
          <a:p>
            <a:endParaRPr lang="de-CH" sz="8800" b="1" i="0" dirty="0">
              <a:solidFill>
                <a:srgbClr val="000000"/>
              </a:solidFill>
              <a:effectLst/>
              <a:latin typeface="UnitSlabPro"/>
            </a:endParaRPr>
          </a:p>
          <a:p>
            <a:endParaRPr lang="de-CH" sz="8800" b="1" dirty="0">
              <a:solidFill>
                <a:srgbClr val="000000"/>
              </a:solidFill>
              <a:latin typeface="UnitSlabPro"/>
            </a:endParaRPr>
          </a:p>
          <a:p>
            <a:endParaRPr lang="de-CH" sz="8800" b="1" dirty="0">
              <a:solidFill>
                <a:srgbClr val="000000"/>
              </a:solidFill>
              <a:latin typeface="UnitSlabPro"/>
            </a:endParaRPr>
          </a:p>
          <a:p>
            <a:r>
              <a:rPr lang="de-CH" sz="8800" b="1" i="0" dirty="0">
                <a:solidFill>
                  <a:srgbClr val="000000"/>
                </a:solidFill>
                <a:effectLst/>
                <a:latin typeface="UnitSlabPro"/>
              </a:rPr>
              <a:t>Les pairs : </a:t>
            </a:r>
            <a:r>
              <a:rPr lang="de-CH" sz="7200" b="0" i="0" dirty="0">
                <a:effectLst/>
                <a:latin typeface="UnitSlabPro"/>
              </a:rPr>
              <a:t>ce sont des </a:t>
            </a:r>
            <a:r>
              <a:rPr lang="de-CH" sz="7200" b="0" i="0" dirty="0" err="1">
                <a:effectLst/>
                <a:latin typeface="UnitSlabPro"/>
              </a:rPr>
              <a:t>personnes</a:t>
            </a:r>
            <a:r>
              <a:rPr lang="de-CH" sz="7200" b="0" i="0" dirty="0">
                <a:effectLst/>
                <a:latin typeface="UnitSlabPro"/>
              </a:rPr>
              <a:t> </a:t>
            </a:r>
            <a:r>
              <a:rPr lang="de-CH" sz="7200" b="0" i="0" dirty="0" err="1">
                <a:effectLst/>
                <a:latin typeface="UnitSlabPro"/>
              </a:rPr>
              <a:t>ayant</a:t>
            </a:r>
            <a:r>
              <a:rPr lang="de-CH" sz="7200" b="0" i="0" dirty="0">
                <a:effectLst/>
                <a:latin typeface="UnitSlabPro"/>
              </a:rPr>
              <a:t> une expérience de la pauvreté qui, grâce à une formation spécialisée, sont capables d'</a:t>
            </a:r>
            <a:r>
              <a:rPr lang="de-CH" sz="7200" dirty="0">
                <a:latin typeface="UnitSlabPro"/>
              </a:rPr>
              <a:t>accompagner d'autres </a:t>
            </a:r>
            <a:r>
              <a:rPr lang="de-CH" sz="7200" dirty="0" err="1">
                <a:latin typeface="UnitSlabPro"/>
              </a:rPr>
              <a:t>personnes</a:t>
            </a:r>
            <a:r>
              <a:rPr lang="de-CH" sz="7200" dirty="0">
                <a:latin typeface="UnitSlabPro"/>
              </a:rPr>
              <a:t> en situation de pauvreté dans le recours à des </a:t>
            </a:r>
            <a:r>
              <a:rPr lang="de-CH" sz="7200" dirty="0" err="1">
                <a:latin typeface="UnitSlabPro"/>
              </a:rPr>
              <a:t>aides</a:t>
            </a:r>
            <a:r>
              <a:rPr lang="de-CH" sz="7200" dirty="0">
                <a:latin typeface="UnitSlabPro"/>
              </a:rPr>
              <a:t> privées et publiques, ou de les encourager à le faire. </a:t>
            </a:r>
          </a:p>
          <a:p>
            <a:endParaRPr lang="de-CH" sz="7200" dirty="0">
              <a:solidFill>
                <a:srgbClr val="000000"/>
              </a:solidFill>
              <a:latin typeface="UnitSlabPro"/>
            </a:endParaRPr>
          </a:p>
          <a:p>
            <a:r>
              <a:rPr lang="de-CH" sz="8800" b="1" dirty="0">
                <a:solidFill>
                  <a:srgbClr val="000000"/>
                </a:solidFill>
                <a:latin typeface="UnitSlabPro"/>
              </a:rPr>
              <a:t>Bénéficiaires :</a:t>
            </a:r>
            <a:r>
              <a:rPr lang="de-CH" sz="8800" dirty="0">
                <a:solidFill>
                  <a:srgbClr val="000000"/>
                </a:solidFill>
                <a:latin typeface="UnitSlabPro"/>
              </a:rPr>
              <a:t> </a:t>
            </a:r>
            <a:r>
              <a:rPr lang="de-CH" sz="7200" dirty="0" err="1">
                <a:latin typeface="UnitSlabPro"/>
              </a:rPr>
              <a:t>ce</a:t>
            </a:r>
            <a:r>
              <a:rPr lang="de-CH" sz="7200" dirty="0">
                <a:latin typeface="UnitSlabPro"/>
              </a:rPr>
              <a:t> sont des personnes en situation actuelle de </a:t>
            </a:r>
            <a:r>
              <a:rPr lang="de-CH" sz="7200" dirty="0" err="1">
                <a:latin typeface="UnitSlabPro"/>
              </a:rPr>
              <a:t>pauvreté</a:t>
            </a:r>
            <a:r>
              <a:rPr lang="de-CH" sz="7200" dirty="0">
                <a:latin typeface="UnitSlabPro"/>
              </a:rPr>
              <a:t> </a:t>
            </a:r>
            <a:r>
              <a:rPr lang="de-CH" sz="7200" dirty="0" err="1">
                <a:latin typeface="UnitSlabPro"/>
              </a:rPr>
              <a:t>ou</a:t>
            </a:r>
            <a:r>
              <a:rPr lang="de-CH" sz="7200" dirty="0">
                <a:latin typeface="UnitSlabPro"/>
              </a:rPr>
              <a:t> à </a:t>
            </a:r>
            <a:r>
              <a:rPr lang="de-CH" sz="7200" dirty="0">
                <a:solidFill>
                  <a:srgbClr val="000000"/>
                </a:solidFill>
                <a:latin typeface="UnitSlabPro"/>
              </a:rPr>
              <a:t>risque de pauvreté</a:t>
            </a:r>
            <a:r>
              <a:rPr lang="de-CH" sz="7200" dirty="0">
                <a:latin typeface="UnitSlabPro"/>
              </a:rPr>
              <a:t>, </a:t>
            </a:r>
            <a:r>
              <a:rPr lang="de-CH" sz="7200" dirty="0">
                <a:solidFill>
                  <a:srgbClr val="000000"/>
                </a:solidFill>
                <a:latin typeface="UnitSlabPro"/>
              </a:rPr>
              <a:t>qui souhaitent être accompagnées par leurs pairs. </a:t>
            </a:r>
          </a:p>
          <a:p>
            <a:endParaRPr lang="de-CH" sz="7200" dirty="0">
              <a:solidFill>
                <a:srgbClr val="000000"/>
              </a:solidFill>
              <a:latin typeface="UnitSlabPro"/>
            </a:endParaRPr>
          </a:p>
          <a:p>
            <a:r>
              <a:rPr lang="de-CH" sz="8800" b="1" dirty="0">
                <a:solidFill>
                  <a:srgbClr val="000000"/>
                </a:solidFill>
                <a:latin typeface="UnitSlabPro"/>
              </a:rPr>
              <a:t>Institutions : </a:t>
            </a:r>
            <a:r>
              <a:rPr lang="de-CH" sz="7200" dirty="0">
                <a:solidFill>
                  <a:srgbClr val="000000"/>
                </a:solidFill>
                <a:latin typeface="UnitSlabPro"/>
              </a:rPr>
              <a:t>ce sont des offres, des organisations ou des services intéressés par une collaboration dans le </a:t>
            </a:r>
            <a:r>
              <a:rPr lang="de-CH" sz="7200" dirty="0" err="1">
                <a:solidFill>
                  <a:srgbClr val="000000"/>
                </a:solidFill>
                <a:latin typeface="UnitSlabPro"/>
              </a:rPr>
              <a:t>cadre</a:t>
            </a:r>
            <a:r>
              <a:rPr lang="de-CH" sz="7200" dirty="0">
                <a:solidFill>
                  <a:srgbClr val="000000"/>
                </a:solidFill>
                <a:latin typeface="UnitSlabPro"/>
              </a:rPr>
              <a:t> </a:t>
            </a:r>
            <a:r>
              <a:rPr lang="de-CH" sz="7200" dirty="0">
                <a:latin typeface="UnitSlabPro"/>
              </a:rPr>
              <a:t>du project </a:t>
            </a:r>
            <a:r>
              <a:rPr lang="de-CH" sz="7200" dirty="0">
                <a:solidFill>
                  <a:srgbClr val="000000"/>
                </a:solidFill>
                <a:latin typeface="UnitSlabPro"/>
              </a:rPr>
              <a:t>Popcorn.   </a:t>
            </a:r>
          </a:p>
          <a:p>
            <a:endParaRPr lang="de-CH" sz="8800" b="0" i="0" dirty="0">
              <a:solidFill>
                <a:srgbClr val="000000"/>
              </a:solidFill>
              <a:effectLst/>
              <a:latin typeface="UnitSlabPro"/>
            </a:endParaRPr>
          </a:p>
          <a:p>
            <a:endParaRPr lang="de-CH" sz="8800" b="0" i="0" dirty="0">
              <a:solidFill>
                <a:srgbClr val="000000"/>
              </a:solidFill>
              <a:effectLst/>
              <a:latin typeface="UnitSlabPro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C5FADCA-BEC8-E2DB-DE21-49537D9DA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11784" y="3331854"/>
            <a:ext cx="16541223" cy="9954142"/>
          </a:xfrm>
          <a:prstGeom prst="rect">
            <a:avLst/>
          </a:prstGeom>
        </p:spPr>
      </p:pic>
      <p:sp>
        <p:nvSpPr>
          <p:cNvPr id="42" name="Textfeld 41">
            <a:extLst>
              <a:ext uri="{FF2B5EF4-FFF2-40B4-BE49-F238E27FC236}">
                <a16:creationId xmlns:a16="http://schemas.microsoft.com/office/drawing/2014/main" id="{244D6A50-C9D6-2E6A-30CA-0C64753F2264}"/>
              </a:ext>
            </a:extLst>
          </p:cNvPr>
          <p:cNvSpPr txBox="1"/>
          <p:nvPr/>
        </p:nvSpPr>
        <p:spPr>
          <a:xfrm>
            <a:off x="1158693" y="6416099"/>
            <a:ext cx="2398541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9600" b="1" dirty="0">
                <a:solidFill>
                  <a:srgbClr val="000000"/>
                </a:solidFill>
                <a:latin typeface="UnitSlabPro"/>
              </a:rPr>
              <a:t>Équipe de projet : </a:t>
            </a:r>
            <a:r>
              <a:rPr lang="de-CH" sz="7200" dirty="0">
                <a:solidFill>
                  <a:srgbClr val="000000"/>
                </a:solidFill>
                <a:latin typeface="UnitSlabPro"/>
              </a:rPr>
              <a:t>composée de chercheurs et de personnes en situation de pauvreté, qui collaborent au projet en fonction de leurs compétences et de leur expérience.</a:t>
            </a:r>
            <a:endParaRPr lang="de-DE" sz="7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E3E9861B-5E42-0431-7245-4CB6C56DFC0C}"/>
              </a:ext>
            </a:extLst>
          </p:cNvPr>
          <p:cNvSpPr txBox="1"/>
          <p:nvPr/>
        </p:nvSpPr>
        <p:spPr>
          <a:xfrm>
            <a:off x="1934308" y="1964841"/>
            <a:ext cx="39424414" cy="1585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00" dirty="0">
                <a:solidFill>
                  <a:schemeClr val="accent4">
                    <a:lumMod val="75000"/>
                  </a:schemeClr>
                </a:solidFill>
                <a:latin typeface="UnitSlabPro"/>
                <a:ea typeface="UD Digi Kyokasho N-B" panose="020B0400000000000000" pitchFamily="18" charset="-128"/>
              </a:rPr>
              <a:t>Lien avec le </a:t>
            </a:r>
            <a:r>
              <a:rPr lang="fr-FR" sz="8800" dirty="0" err="1">
                <a:solidFill>
                  <a:schemeClr val="accent4">
                    <a:lumMod val="75000"/>
                  </a:schemeClr>
                </a:solidFill>
                <a:latin typeface="UnitSlabPro"/>
                <a:ea typeface="UD Digi Kyokasho N-B" panose="020B0400000000000000" pitchFamily="18" charset="-128"/>
              </a:rPr>
              <a:t>project</a:t>
            </a:r>
            <a:r>
              <a:rPr lang="fr-FR" sz="8800" dirty="0">
                <a:solidFill>
                  <a:schemeClr val="accent4">
                    <a:lumMod val="75000"/>
                  </a:schemeClr>
                </a:solidFill>
                <a:latin typeface="UnitSlabPro"/>
                <a:ea typeface="UD Digi Kyokasho N-B" panose="020B0400000000000000" pitchFamily="18" charset="-128"/>
              </a:rPr>
              <a:t>, partie II</a:t>
            </a:r>
            <a:endParaRPr lang="de-CH" sz="8800" b="0" i="0" dirty="0">
              <a:solidFill>
                <a:srgbClr val="000000"/>
              </a:solidFill>
              <a:effectLst/>
              <a:latin typeface="UnitSlabPro"/>
            </a:endParaRPr>
          </a:p>
          <a:p>
            <a:endParaRPr lang="de-CH" sz="8800" b="0" i="0" dirty="0">
              <a:solidFill>
                <a:srgbClr val="000000"/>
              </a:solidFill>
              <a:effectLst/>
              <a:latin typeface="UnitSlabPro"/>
            </a:endParaRPr>
          </a:p>
          <a:p>
            <a:r>
              <a:rPr lang="de-CH" sz="8800" b="1" i="0" dirty="0">
                <a:solidFill>
                  <a:srgbClr val="000000"/>
                </a:solidFill>
                <a:effectLst/>
                <a:latin typeface="UnitSlabPro"/>
              </a:rPr>
              <a:t>Lieu : </a:t>
            </a:r>
            <a:r>
              <a:rPr lang="de-CH" sz="7200" b="0" i="0" dirty="0">
                <a:solidFill>
                  <a:srgbClr val="000000"/>
                </a:solidFill>
                <a:effectLst/>
                <a:latin typeface="UnitSlabPro"/>
              </a:rPr>
              <a:t>l'ensemble du projet se focalise sur un accompagnement par les pairs dans les villes de Bienne, Berne et Neuchâtel. Les différentes approches par les pairs seront </a:t>
            </a:r>
            <a:r>
              <a:rPr lang="de-CH" sz="7200" dirty="0">
                <a:solidFill>
                  <a:srgbClr val="000000"/>
                </a:solidFill>
                <a:latin typeface="UnitSlabPro"/>
              </a:rPr>
              <a:t>adaptées </a:t>
            </a:r>
            <a:r>
              <a:rPr lang="de-CH" sz="7200" b="0" i="0" dirty="0">
                <a:solidFill>
                  <a:srgbClr val="000000"/>
                </a:solidFill>
                <a:effectLst/>
                <a:latin typeface="UnitSlabPro"/>
              </a:rPr>
              <a:t>aux spécificités de </a:t>
            </a:r>
            <a:r>
              <a:rPr lang="de-CH" sz="7200" b="0" i="0" dirty="0" err="1">
                <a:solidFill>
                  <a:srgbClr val="000000"/>
                </a:solidFill>
                <a:effectLst/>
                <a:latin typeface="UnitSlabPro"/>
              </a:rPr>
              <a:t>chaque</a:t>
            </a:r>
            <a:r>
              <a:rPr lang="de-CH" sz="7200" b="0" i="0" dirty="0">
                <a:solidFill>
                  <a:srgbClr val="000000"/>
                </a:solidFill>
                <a:effectLst/>
                <a:latin typeface="UnitSlabPro"/>
              </a:rPr>
              <a:t> </a:t>
            </a:r>
            <a:r>
              <a:rPr lang="de-CH" sz="7200" dirty="0" err="1">
                <a:latin typeface="UnitSlabPro"/>
              </a:rPr>
              <a:t>ville</a:t>
            </a:r>
            <a:r>
              <a:rPr lang="de-CH" sz="7200" dirty="0">
                <a:latin typeface="UnitSlabPro"/>
              </a:rPr>
              <a:t> , ainsi qu’aux </a:t>
            </a:r>
            <a:r>
              <a:rPr lang="de-CH" sz="7200" dirty="0">
                <a:solidFill>
                  <a:srgbClr val="000000"/>
                </a:solidFill>
                <a:latin typeface="UnitSlabPro"/>
              </a:rPr>
              <a:t>possibilités des institutions. </a:t>
            </a:r>
          </a:p>
          <a:p>
            <a:endParaRPr lang="de-CH" sz="8800" b="1" dirty="0">
              <a:solidFill>
                <a:srgbClr val="000000"/>
              </a:solidFill>
              <a:latin typeface="UnitSlabPro"/>
            </a:endParaRPr>
          </a:p>
          <a:p>
            <a:r>
              <a:rPr lang="de-CH" sz="8800" b="1" dirty="0">
                <a:solidFill>
                  <a:srgbClr val="000000"/>
                </a:solidFill>
                <a:latin typeface="UnitSlabPro"/>
              </a:rPr>
              <a:t>Horaire </a:t>
            </a:r>
            <a:r>
              <a:rPr lang="de-CH" sz="8800" dirty="0">
                <a:solidFill>
                  <a:srgbClr val="000000"/>
                </a:solidFill>
                <a:latin typeface="UnitSlabPro"/>
              </a:rPr>
              <a:t>: </a:t>
            </a:r>
          </a:p>
          <a:p>
            <a:endParaRPr lang="de-CH" sz="8800" dirty="0">
              <a:solidFill>
                <a:srgbClr val="000000"/>
              </a:solidFill>
              <a:latin typeface="UnitSlabPro"/>
            </a:endParaRPr>
          </a:p>
          <a:p>
            <a:endParaRPr lang="de-CH" sz="8800" dirty="0">
              <a:solidFill>
                <a:srgbClr val="000000"/>
              </a:solidFill>
              <a:latin typeface="UnitSlabPro"/>
            </a:endParaRPr>
          </a:p>
          <a:p>
            <a:endParaRPr lang="de-CH" sz="8800" b="0" i="0" dirty="0">
              <a:solidFill>
                <a:srgbClr val="000000"/>
              </a:solidFill>
              <a:effectLst/>
              <a:latin typeface="UnitSlabPro"/>
            </a:endParaRPr>
          </a:p>
          <a:p>
            <a:endParaRPr lang="de-CH" sz="8800" b="0" i="0" dirty="0">
              <a:solidFill>
                <a:srgbClr val="000000"/>
              </a:solidFill>
              <a:effectLst/>
              <a:latin typeface="UnitSlabPro"/>
            </a:endParaRPr>
          </a:p>
          <a:p>
            <a:endParaRPr lang="de-CH" sz="8800" b="0" i="0" dirty="0">
              <a:solidFill>
                <a:srgbClr val="000000"/>
              </a:solidFill>
              <a:effectLst/>
              <a:latin typeface="UnitSlabPro"/>
            </a:endParaRPr>
          </a:p>
        </p:txBody>
      </p:sp>
      <p:sp>
        <p:nvSpPr>
          <p:cNvPr id="3" name="Rechteck: abgerundete Ecken 2">
            <a:extLst>
              <a:ext uri="{FF2B5EF4-FFF2-40B4-BE49-F238E27FC236}">
                <a16:creationId xmlns:a16="http://schemas.microsoft.com/office/drawing/2014/main" id="{7039C708-8708-5EEC-075A-22D3FAF0BD8A}"/>
              </a:ext>
            </a:extLst>
          </p:cNvPr>
          <p:cNvSpPr/>
          <p:nvPr/>
        </p:nvSpPr>
        <p:spPr>
          <a:xfrm>
            <a:off x="857590" y="11386938"/>
            <a:ext cx="39424414" cy="1109066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4800" dirty="0"/>
              <a:t>Mise en œuvre du projet PEER </a:t>
            </a:r>
            <a:endParaRPr lang="de-DE" sz="4800" dirty="0"/>
          </a:p>
        </p:txBody>
      </p:sp>
      <p:sp>
        <p:nvSpPr>
          <p:cNvPr id="4" name="Rechteck: abgerundete Ecken 3">
            <a:extLst>
              <a:ext uri="{FF2B5EF4-FFF2-40B4-BE49-F238E27FC236}">
                <a16:creationId xmlns:a16="http://schemas.microsoft.com/office/drawing/2014/main" id="{96CFEAE2-A256-70F8-1934-9F7FC1806DA9}"/>
              </a:ext>
            </a:extLst>
          </p:cNvPr>
          <p:cNvSpPr/>
          <p:nvPr/>
        </p:nvSpPr>
        <p:spPr>
          <a:xfrm>
            <a:off x="753223" y="20928099"/>
            <a:ext cx="39424414" cy="1057275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4800" dirty="0"/>
              <a:t>Recherche sur l'impact </a:t>
            </a:r>
            <a:endParaRPr lang="de-DE" sz="4800" dirty="0"/>
          </a:p>
        </p:txBody>
      </p: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AFB2832F-7D03-1954-5A72-796C49ECE952}"/>
              </a:ext>
            </a:extLst>
          </p:cNvPr>
          <p:cNvSpPr/>
          <p:nvPr/>
        </p:nvSpPr>
        <p:spPr>
          <a:xfrm>
            <a:off x="857590" y="13325618"/>
            <a:ext cx="6138669" cy="5532722"/>
          </a:xfrm>
          <a:prstGeom prst="roundRect">
            <a:avLst/>
          </a:prstGeom>
          <a:solidFill>
            <a:srgbClr val="4F97A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4800" dirty="0"/>
              <a:t>Phase </a:t>
            </a:r>
            <a:r>
              <a:rPr lang="de-CH" sz="4800" strike="sngStrike" dirty="0"/>
              <a:t>d'</a:t>
            </a:r>
            <a:r>
              <a:rPr lang="de-CH" sz="4800" dirty="0"/>
              <a:t>avant-projet</a:t>
            </a:r>
          </a:p>
          <a:p>
            <a:pPr algn="ctr"/>
            <a:endParaRPr lang="de-CH" sz="4800" dirty="0"/>
          </a:p>
          <a:p>
            <a:pPr algn="ctr"/>
            <a:r>
              <a:rPr lang="de-CH" sz="4800" dirty="0"/>
              <a:t>Flyer </a:t>
            </a:r>
            <a:endParaRPr lang="de-DE" sz="4800" dirty="0"/>
          </a:p>
          <a:p>
            <a:pPr algn="ctr"/>
            <a:endParaRPr lang="de-CH" sz="4800" dirty="0"/>
          </a:p>
          <a:p>
            <a:pPr algn="ctr"/>
            <a:r>
              <a:rPr lang="de-CH" sz="4800" dirty="0"/>
              <a:t>Concept général</a:t>
            </a:r>
          </a:p>
          <a:p>
            <a:pPr algn="ctr"/>
            <a:r>
              <a:rPr lang="de-CH" sz="4800" dirty="0"/>
              <a:t>Recrutement</a:t>
            </a:r>
          </a:p>
        </p:txBody>
      </p: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F028D86D-DD98-002C-32E9-C265573C88DB}"/>
              </a:ext>
            </a:extLst>
          </p:cNvPr>
          <p:cNvSpPr/>
          <p:nvPr/>
        </p:nvSpPr>
        <p:spPr>
          <a:xfrm>
            <a:off x="8072977" y="13331182"/>
            <a:ext cx="5912037" cy="5527158"/>
          </a:xfrm>
          <a:prstGeom prst="roundRect">
            <a:avLst/>
          </a:prstGeom>
          <a:solidFill>
            <a:srgbClr val="4F97A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5400" dirty="0"/>
          </a:p>
          <a:p>
            <a:pPr algn="ctr"/>
            <a:endParaRPr lang="de-CH" sz="5400" dirty="0"/>
          </a:p>
          <a:p>
            <a:pPr algn="ctr"/>
            <a:r>
              <a:rPr lang="de-CH" sz="4800" dirty="0"/>
              <a:t>Lancement du </a:t>
            </a:r>
            <a:r>
              <a:rPr lang="de-CH" sz="4800" dirty="0" err="1"/>
              <a:t>projet</a:t>
            </a:r>
            <a:endParaRPr lang="de-CH" sz="4800" dirty="0"/>
          </a:p>
          <a:p>
            <a:pPr algn="ctr"/>
            <a:endParaRPr lang="de-CH" sz="5400" dirty="0"/>
          </a:p>
          <a:p>
            <a:pPr algn="ctr"/>
            <a:r>
              <a:rPr lang="de-CH" sz="4800" dirty="0"/>
              <a:t>Recherche </a:t>
            </a:r>
            <a:r>
              <a:rPr lang="de-CH" sz="4800" dirty="0" err="1"/>
              <a:t>documentaire</a:t>
            </a:r>
            <a:endParaRPr lang="de-CH" sz="4800" dirty="0"/>
          </a:p>
          <a:p>
            <a:pPr algn="ctr"/>
            <a:r>
              <a:rPr lang="de-CH" sz="4800" dirty="0"/>
              <a:t>Good </a:t>
            </a:r>
            <a:r>
              <a:rPr lang="de-CH" sz="4800" dirty="0" err="1"/>
              <a:t>practice</a:t>
            </a:r>
            <a:endParaRPr lang="de-CH" sz="4800" dirty="0"/>
          </a:p>
          <a:p>
            <a:pPr algn="ctr"/>
            <a:r>
              <a:rPr lang="de-CH" sz="4800" dirty="0" err="1"/>
              <a:t>Recrutement</a:t>
            </a:r>
            <a:r>
              <a:rPr lang="de-CH" sz="4800" dirty="0"/>
              <a:t> </a:t>
            </a:r>
          </a:p>
          <a:p>
            <a:pPr algn="ctr"/>
            <a:endParaRPr lang="de-CH" sz="4800" dirty="0"/>
          </a:p>
          <a:p>
            <a:pPr algn="ctr"/>
            <a:endParaRPr lang="de-DE" sz="4800" dirty="0"/>
          </a:p>
        </p:txBody>
      </p:sp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8A73B825-A023-8949-5611-07998676867A}"/>
              </a:ext>
            </a:extLst>
          </p:cNvPr>
          <p:cNvSpPr/>
          <p:nvPr/>
        </p:nvSpPr>
        <p:spPr>
          <a:xfrm>
            <a:off x="14960672" y="13303513"/>
            <a:ext cx="6138669" cy="5532722"/>
          </a:xfrm>
          <a:prstGeom prst="roundRect">
            <a:avLst/>
          </a:prstGeom>
          <a:solidFill>
            <a:srgbClr val="4F97A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4800" dirty="0"/>
              <a:t>Élaboration de modèles de pairs </a:t>
            </a:r>
          </a:p>
          <a:p>
            <a:pPr algn="ctr"/>
            <a:endParaRPr lang="de-CH" sz="4800" dirty="0"/>
          </a:p>
          <a:p>
            <a:pPr algn="ctr"/>
            <a:endParaRPr lang="de-CH" sz="4800" dirty="0"/>
          </a:p>
          <a:p>
            <a:pPr algn="ctr"/>
            <a:r>
              <a:rPr lang="de-CH" sz="4800" dirty="0"/>
              <a:t>Sélection des pairs </a:t>
            </a:r>
            <a:endParaRPr lang="de-DE" sz="4800" dirty="0"/>
          </a:p>
        </p:txBody>
      </p:sp>
      <p:sp>
        <p:nvSpPr>
          <p:cNvPr id="10" name="Rechteck: abgerundete Ecken 9">
            <a:extLst>
              <a:ext uri="{FF2B5EF4-FFF2-40B4-BE49-F238E27FC236}">
                <a16:creationId xmlns:a16="http://schemas.microsoft.com/office/drawing/2014/main" id="{F7D15B62-D5D7-F418-EEBB-90FC0628E337}"/>
              </a:ext>
            </a:extLst>
          </p:cNvPr>
          <p:cNvSpPr/>
          <p:nvPr/>
        </p:nvSpPr>
        <p:spPr>
          <a:xfrm>
            <a:off x="22074999" y="13331182"/>
            <a:ext cx="6138669" cy="5485274"/>
          </a:xfrm>
          <a:prstGeom prst="roundRect">
            <a:avLst/>
          </a:prstGeom>
          <a:solidFill>
            <a:srgbClr val="4F97A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4800" dirty="0"/>
          </a:p>
          <a:p>
            <a:pPr algn="ctr"/>
            <a:r>
              <a:rPr lang="de-CH" sz="4800" dirty="0"/>
              <a:t>Formation des </a:t>
            </a:r>
            <a:r>
              <a:rPr lang="de-CH" sz="4800" dirty="0" err="1"/>
              <a:t>pairs</a:t>
            </a:r>
            <a:endParaRPr lang="de-CH" sz="4800" dirty="0"/>
          </a:p>
          <a:p>
            <a:pPr algn="ctr"/>
            <a:endParaRPr lang="de-CH" sz="4800" dirty="0"/>
          </a:p>
          <a:p>
            <a:pPr algn="ctr"/>
            <a:r>
              <a:rPr lang="de-CH" sz="4800" dirty="0"/>
              <a:t> Coopération avec les institutions</a:t>
            </a:r>
          </a:p>
          <a:p>
            <a:pPr algn="ctr"/>
            <a:endParaRPr lang="de-DE" dirty="0"/>
          </a:p>
        </p:txBody>
      </p:sp>
      <p:sp>
        <p:nvSpPr>
          <p:cNvPr id="11" name="Rechteck: abgerundete Ecken 10">
            <a:extLst>
              <a:ext uri="{FF2B5EF4-FFF2-40B4-BE49-F238E27FC236}">
                <a16:creationId xmlns:a16="http://schemas.microsoft.com/office/drawing/2014/main" id="{C4147AD0-7FF1-6438-3C18-46D380E909B1}"/>
              </a:ext>
            </a:extLst>
          </p:cNvPr>
          <p:cNvSpPr/>
          <p:nvPr/>
        </p:nvSpPr>
        <p:spPr>
          <a:xfrm>
            <a:off x="28868136" y="13331182"/>
            <a:ext cx="6138669" cy="5485274"/>
          </a:xfrm>
          <a:prstGeom prst="roundRect">
            <a:avLst/>
          </a:prstGeom>
          <a:solidFill>
            <a:srgbClr val="4F97A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4800" dirty="0"/>
              <a:t>Accompagnement PEER sur les trois sites</a:t>
            </a:r>
            <a:endParaRPr lang="de-DE" sz="4800" dirty="0"/>
          </a:p>
        </p:txBody>
      </p:sp>
      <p:sp>
        <p:nvSpPr>
          <p:cNvPr id="14" name="Rechteck: abgerundete Ecken 13">
            <a:extLst>
              <a:ext uri="{FF2B5EF4-FFF2-40B4-BE49-F238E27FC236}">
                <a16:creationId xmlns:a16="http://schemas.microsoft.com/office/drawing/2014/main" id="{249089F0-E3B4-F51C-F66E-97E51638D0DE}"/>
              </a:ext>
            </a:extLst>
          </p:cNvPr>
          <p:cNvSpPr/>
          <p:nvPr/>
        </p:nvSpPr>
        <p:spPr>
          <a:xfrm>
            <a:off x="8072977" y="22838023"/>
            <a:ext cx="5459506" cy="2294672"/>
          </a:xfrm>
          <a:prstGeom prst="roundRect">
            <a:avLst/>
          </a:prstGeom>
          <a:solidFill>
            <a:srgbClr val="4F97A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3600" dirty="0"/>
              <a:t>Recherche documentaire </a:t>
            </a:r>
            <a:endParaRPr lang="de-DE" sz="3600" dirty="0"/>
          </a:p>
        </p:txBody>
      </p:sp>
      <p:sp>
        <p:nvSpPr>
          <p:cNvPr id="15" name="Rechteck: abgerundete Ecken 14">
            <a:extLst>
              <a:ext uri="{FF2B5EF4-FFF2-40B4-BE49-F238E27FC236}">
                <a16:creationId xmlns:a16="http://schemas.microsoft.com/office/drawing/2014/main" id="{FA03FFB4-F8F4-169C-7EF3-749E3622A643}"/>
              </a:ext>
            </a:extLst>
          </p:cNvPr>
          <p:cNvSpPr/>
          <p:nvPr/>
        </p:nvSpPr>
        <p:spPr>
          <a:xfrm>
            <a:off x="15193079" y="22796326"/>
            <a:ext cx="5459506" cy="2211278"/>
          </a:xfrm>
          <a:prstGeom prst="roundRect">
            <a:avLst/>
          </a:prstGeom>
          <a:solidFill>
            <a:srgbClr val="4F97A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3200" dirty="0"/>
              <a:t>Élaboration des méthodes d'enquête </a:t>
            </a:r>
            <a:endParaRPr lang="de-DE" sz="3200" dirty="0"/>
          </a:p>
        </p:txBody>
      </p:sp>
      <p:sp>
        <p:nvSpPr>
          <p:cNvPr id="16" name="Rechteck: abgerundete Ecken 15">
            <a:extLst>
              <a:ext uri="{FF2B5EF4-FFF2-40B4-BE49-F238E27FC236}">
                <a16:creationId xmlns:a16="http://schemas.microsoft.com/office/drawing/2014/main" id="{280DE504-742E-86D9-97FF-6A65648C90A9}"/>
              </a:ext>
            </a:extLst>
          </p:cNvPr>
          <p:cNvSpPr/>
          <p:nvPr/>
        </p:nvSpPr>
        <p:spPr>
          <a:xfrm>
            <a:off x="22313181" y="22754629"/>
            <a:ext cx="5459506" cy="2294672"/>
          </a:xfrm>
          <a:prstGeom prst="roundRect">
            <a:avLst/>
          </a:prstGeom>
          <a:solidFill>
            <a:srgbClr val="4F97A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3200" dirty="0"/>
              <a:t>Création et test des méthodes d'enquête</a:t>
            </a:r>
            <a:endParaRPr lang="de-DE" sz="3200" dirty="0"/>
          </a:p>
        </p:txBody>
      </p:sp>
      <p:sp>
        <p:nvSpPr>
          <p:cNvPr id="17" name="Rechteck: abgerundete Ecken 16">
            <a:extLst>
              <a:ext uri="{FF2B5EF4-FFF2-40B4-BE49-F238E27FC236}">
                <a16:creationId xmlns:a16="http://schemas.microsoft.com/office/drawing/2014/main" id="{755A20F2-7BFE-BC5E-8EA9-05123ECC00DD}"/>
              </a:ext>
            </a:extLst>
          </p:cNvPr>
          <p:cNvSpPr/>
          <p:nvPr/>
        </p:nvSpPr>
        <p:spPr>
          <a:xfrm>
            <a:off x="35006805" y="22712932"/>
            <a:ext cx="5459506" cy="2294672"/>
          </a:xfrm>
          <a:prstGeom prst="roundRect">
            <a:avLst/>
          </a:prstGeom>
          <a:solidFill>
            <a:srgbClr val="4F97A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3600" dirty="0"/>
              <a:t>Analyse et synthèse </a:t>
            </a:r>
            <a:endParaRPr lang="de-DE" sz="3600" dirty="0"/>
          </a:p>
        </p:txBody>
      </p:sp>
      <p:sp>
        <p:nvSpPr>
          <p:cNvPr id="18" name="Rechteck: abgerundete Ecken 17">
            <a:extLst>
              <a:ext uri="{FF2B5EF4-FFF2-40B4-BE49-F238E27FC236}">
                <a16:creationId xmlns:a16="http://schemas.microsoft.com/office/drawing/2014/main" id="{F751F403-F15D-8A58-CB33-CFCFA24A7746}"/>
              </a:ext>
            </a:extLst>
          </p:cNvPr>
          <p:cNvSpPr/>
          <p:nvPr/>
        </p:nvSpPr>
        <p:spPr>
          <a:xfrm>
            <a:off x="28811546" y="22754629"/>
            <a:ext cx="5459506" cy="2294672"/>
          </a:xfrm>
          <a:prstGeom prst="roundRect">
            <a:avLst/>
          </a:prstGeom>
          <a:solidFill>
            <a:srgbClr val="4F97A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3600" dirty="0"/>
              <a:t>Collecte de données </a:t>
            </a:r>
            <a:endParaRPr lang="de-DE" sz="3600" dirty="0"/>
          </a:p>
        </p:txBody>
      </p:sp>
      <p:sp>
        <p:nvSpPr>
          <p:cNvPr id="19" name="Rechteck: abgerundete Ecken 18">
            <a:extLst>
              <a:ext uri="{FF2B5EF4-FFF2-40B4-BE49-F238E27FC236}">
                <a16:creationId xmlns:a16="http://schemas.microsoft.com/office/drawing/2014/main" id="{C60DE72F-3392-D5EA-81F1-2AE4EC13E38B}"/>
              </a:ext>
            </a:extLst>
          </p:cNvPr>
          <p:cNvSpPr/>
          <p:nvPr/>
        </p:nvSpPr>
        <p:spPr>
          <a:xfrm rot="16200000">
            <a:off x="35955697" y="15778398"/>
            <a:ext cx="10894148" cy="1676978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4800" dirty="0"/>
              <a:t>Clôture du projet/ Conférence 2029  </a:t>
            </a:r>
            <a:endParaRPr lang="de-DE" sz="4800" dirty="0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8F256B6D-BFCA-8061-786D-67185C952C81}"/>
              </a:ext>
            </a:extLst>
          </p:cNvPr>
          <p:cNvSpPr txBox="1"/>
          <p:nvPr/>
        </p:nvSpPr>
        <p:spPr>
          <a:xfrm>
            <a:off x="753223" y="19291624"/>
            <a:ext cx="62644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6000" dirty="0"/>
              <a:t>Jusqu'en août 2025</a:t>
            </a:r>
            <a:endParaRPr lang="de-DE" sz="6000" dirty="0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3F9DBB8A-D1AE-D706-5AC4-F0D7B08D2353}"/>
              </a:ext>
            </a:extLst>
          </p:cNvPr>
          <p:cNvSpPr txBox="1"/>
          <p:nvPr/>
        </p:nvSpPr>
        <p:spPr>
          <a:xfrm>
            <a:off x="7660415" y="19143181"/>
            <a:ext cx="66715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6000" dirty="0"/>
              <a:t>à partir d'août 2025</a:t>
            </a:r>
            <a:endParaRPr lang="de-DE" sz="6000" dirty="0"/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B1F3D3ED-1FCE-5C95-4866-23AD52E6091B}"/>
              </a:ext>
            </a:extLst>
          </p:cNvPr>
          <p:cNvSpPr txBox="1"/>
          <p:nvPr/>
        </p:nvSpPr>
        <p:spPr>
          <a:xfrm>
            <a:off x="14799418" y="19048049"/>
            <a:ext cx="66715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6000" dirty="0"/>
              <a:t>à partir d'août 2025</a:t>
            </a:r>
            <a:endParaRPr lang="de-DE" sz="6000" dirty="0"/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3403D079-1588-DBF6-D3A0-111B986DCE48}"/>
              </a:ext>
            </a:extLst>
          </p:cNvPr>
          <p:cNvSpPr txBox="1"/>
          <p:nvPr/>
        </p:nvSpPr>
        <p:spPr>
          <a:xfrm>
            <a:off x="22812135" y="18971320"/>
            <a:ext cx="50619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6000" dirty="0"/>
              <a:t>env. fév. 2026</a:t>
            </a:r>
            <a:endParaRPr lang="de-DE" sz="6000" dirty="0"/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695FA77C-43CD-6136-E18C-B2CE33EC5C72}"/>
              </a:ext>
            </a:extLst>
          </p:cNvPr>
          <p:cNvSpPr txBox="1"/>
          <p:nvPr/>
        </p:nvSpPr>
        <p:spPr>
          <a:xfrm>
            <a:off x="29480897" y="18991248"/>
            <a:ext cx="50619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6000" dirty="0"/>
              <a:t>vers juin 2026</a:t>
            </a:r>
            <a:endParaRPr lang="de-DE" sz="6000" dirty="0"/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2096DB21-61D2-36EA-57DF-A4F8F6D3361B}"/>
              </a:ext>
            </a:extLst>
          </p:cNvPr>
          <p:cNvSpPr txBox="1"/>
          <p:nvPr/>
        </p:nvSpPr>
        <p:spPr>
          <a:xfrm>
            <a:off x="34733362" y="18971320"/>
            <a:ext cx="61386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6000" dirty="0"/>
              <a:t>à </a:t>
            </a:r>
            <a:r>
              <a:rPr lang="de-CH" sz="6000" dirty="0" err="1"/>
              <a:t>partir</a:t>
            </a:r>
            <a:r>
              <a:rPr lang="de-CH" sz="6000" dirty="0"/>
              <a:t> de. 2027</a:t>
            </a:r>
            <a:endParaRPr lang="de-DE" sz="6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99CD61A1-F946-5336-2E50-26C77ADEA1DE}"/>
              </a:ext>
            </a:extLst>
          </p:cNvPr>
          <p:cNvSpPr txBox="1"/>
          <p:nvPr/>
        </p:nvSpPr>
        <p:spPr>
          <a:xfrm>
            <a:off x="1025882" y="649466"/>
            <a:ext cx="23809222" cy="243451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sz="8800" dirty="0">
                <a:solidFill>
                  <a:schemeClr val="accent4">
                    <a:lumMod val="75000"/>
                  </a:schemeClr>
                </a:solidFill>
                <a:latin typeface="UnitSlabPro"/>
                <a:ea typeface="UD Digi Kyokasho N-B" panose="020B0400000000000000" pitchFamily="18" charset="-128"/>
              </a:rPr>
              <a:t>Situation actuelle</a:t>
            </a:r>
          </a:p>
          <a:p>
            <a:endParaRPr lang="de-CH" sz="8000" dirty="0">
              <a:solidFill>
                <a:schemeClr val="accent4">
                  <a:lumMod val="75000"/>
                </a:schemeClr>
              </a:solidFill>
              <a:latin typeface="UnitSlabPro"/>
              <a:ea typeface="UD Digi Kyokasho N-B" panose="020B0400000000000000" pitchFamily="18" charset="-128"/>
            </a:endParaRPr>
          </a:p>
          <a:p>
            <a:r>
              <a:rPr lang="de-CH" sz="8000" dirty="0">
                <a:solidFill>
                  <a:schemeClr val="accent4">
                    <a:lumMod val="75000"/>
                  </a:schemeClr>
                </a:solidFill>
                <a:latin typeface="UnitSlabPro"/>
                <a:ea typeface="UD Digi Kyokasho N-B" panose="020B0400000000000000" pitchFamily="18" charset="-128"/>
              </a:rPr>
              <a:t>Nous recherchons des </a:t>
            </a:r>
            <a:r>
              <a:rPr lang="de-CH" sz="8000" dirty="0" err="1">
                <a:solidFill>
                  <a:schemeClr val="accent4">
                    <a:lumMod val="75000"/>
                  </a:schemeClr>
                </a:solidFill>
                <a:latin typeface="UnitSlabPro"/>
                <a:ea typeface="UD Digi Kyokasho N-B" panose="020B0400000000000000" pitchFamily="18" charset="-128"/>
              </a:rPr>
              <a:t>pairs</a:t>
            </a:r>
            <a:r>
              <a:rPr lang="de-CH" sz="8000" dirty="0">
                <a:solidFill>
                  <a:schemeClr val="accent4">
                    <a:lumMod val="75000"/>
                  </a:schemeClr>
                </a:solidFill>
                <a:latin typeface="UnitSlabPro"/>
                <a:ea typeface="UD Digi Kyokasho N-B" panose="020B0400000000000000" pitchFamily="18" charset="-128"/>
              </a:rPr>
              <a:t> ...</a:t>
            </a:r>
          </a:p>
          <a:p>
            <a:pPr marL="2082800" indent="-1016000" defTabSz="2590800">
              <a:buFont typeface="Arial" panose="020B0604020202020204" pitchFamily="34" charset="0"/>
              <a:buChar char="•"/>
            </a:pPr>
            <a:r>
              <a:rPr lang="de-CH" sz="7200" dirty="0">
                <a:latin typeface="UnitSlabPro"/>
                <a:ea typeface="UD Digi Kyokasho N-B" panose="020B0400000000000000" pitchFamily="18" charset="-128"/>
              </a:rPr>
              <a:t>... issus</a:t>
            </a:r>
            <a:r>
              <a:rPr lang="de-CH" sz="7200" dirty="0">
                <a:solidFill>
                  <a:srgbClr val="FF0000"/>
                </a:solidFill>
                <a:latin typeface="UnitSlabPro"/>
                <a:ea typeface="UD Digi Kyokasho N-B" panose="020B0400000000000000" pitchFamily="18" charset="-128"/>
              </a:rPr>
              <a:t> </a:t>
            </a:r>
            <a:r>
              <a:rPr lang="de-CH" sz="7200" dirty="0">
                <a:latin typeface="UnitSlabPro"/>
                <a:ea typeface="UD Digi Kyokasho N-B" panose="020B0400000000000000" pitchFamily="18" charset="-128"/>
              </a:rPr>
              <a:t>des villes de Berne, Bienne ou Neuchâtel, ayant une expérience personnelle de la pauvreté. </a:t>
            </a:r>
          </a:p>
          <a:p>
            <a:pPr marL="2082800" indent="-1016000" defTabSz="2590800">
              <a:buFont typeface="Arial" panose="020B0604020202020204" pitchFamily="34" charset="0"/>
              <a:buChar char="•"/>
            </a:pPr>
            <a:r>
              <a:rPr lang="de-CH" sz="7200" dirty="0">
                <a:latin typeface="UnitSlabPro"/>
                <a:ea typeface="UD Digi Kyokasho N-B" panose="020B0400000000000000" pitchFamily="18" charset="-128"/>
              </a:rPr>
              <a:t>... qui reçoivent ou ont reçu un soutien, par exemple  	  </a:t>
            </a:r>
            <a:r>
              <a:rPr lang="fr-FR" sz="7200" dirty="0">
                <a:latin typeface="UnitSlabPro"/>
                <a:ea typeface="UD Digi Kyokasho N-B" panose="020B0400000000000000" pitchFamily="18" charset="-128"/>
              </a:rPr>
              <a:t>des services sociaux, du Centre Social Protestant, de 	  Caritas ou de toute autre structure.</a:t>
            </a:r>
          </a:p>
          <a:p>
            <a:pPr marL="2082800" indent="-1016000" defTabSz="2590800">
              <a:buFont typeface="Arial" panose="020B0604020202020204" pitchFamily="34" charset="0"/>
              <a:buChar char="•"/>
            </a:pPr>
            <a:r>
              <a:rPr lang="fr-FR" sz="7200" dirty="0">
                <a:latin typeface="UnitSlabPro"/>
                <a:ea typeface="UD Digi Kyokasho N-B" panose="020B0400000000000000" pitchFamily="18" charset="-128"/>
              </a:rPr>
              <a:t>.</a:t>
            </a:r>
            <a:r>
              <a:rPr lang="de-CH" sz="7200" dirty="0">
                <a:latin typeface="UnitSlabPro"/>
                <a:ea typeface="UD Digi Kyokasho N-B" panose="020B0400000000000000" pitchFamily="18" charset="-128"/>
              </a:rPr>
              <a:t>... qui </a:t>
            </a:r>
            <a:r>
              <a:rPr lang="de-CH" sz="7200" dirty="0" err="1">
                <a:latin typeface="UnitSlabPro"/>
                <a:ea typeface="UD Digi Kyokasho N-B" panose="020B0400000000000000" pitchFamily="18" charset="-128"/>
              </a:rPr>
              <a:t>sont</a:t>
            </a:r>
            <a:r>
              <a:rPr lang="de-CH" sz="7200" dirty="0">
                <a:latin typeface="UnitSlabPro"/>
                <a:ea typeface="UD Digi Kyokasho N-B" panose="020B0400000000000000" pitchFamily="18" charset="-128"/>
              </a:rPr>
              <a:t> </a:t>
            </a:r>
            <a:r>
              <a:rPr lang="de-CH" sz="7200" dirty="0" err="1">
                <a:latin typeface="UnitSlabPro"/>
                <a:ea typeface="UD Digi Kyokasho N-B" panose="020B0400000000000000" pitchFamily="18" charset="-128"/>
              </a:rPr>
              <a:t>motivés</a:t>
            </a:r>
            <a:r>
              <a:rPr lang="de-CH" sz="7200" dirty="0">
                <a:latin typeface="UnitSlabPro"/>
                <a:ea typeface="UD Digi Kyokasho N-B" panose="020B0400000000000000" pitchFamily="18" charset="-128"/>
              </a:rPr>
              <a:t> à participer à une formation 	  </a:t>
            </a:r>
            <a:r>
              <a:rPr lang="de-CH" sz="7200" dirty="0" err="1">
                <a:latin typeface="UnitSlabPro"/>
                <a:ea typeface="UD Digi Kyokasho N-B" panose="020B0400000000000000" pitchFamily="18" charset="-128"/>
              </a:rPr>
              <a:t>gratuite</a:t>
            </a:r>
            <a:r>
              <a:rPr lang="de-CH" sz="7200" dirty="0">
                <a:latin typeface="UnitSlabPro"/>
                <a:ea typeface="UD Digi Kyokasho N-B" panose="020B0400000000000000" pitchFamily="18" charset="-128"/>
              </a:rPr>
              <a:t> et </a:t>
            </a:r>
            <a:r>
              <a:rPr lang="de-CH" sz="7200" dirty="0" err="1">
                <a:latin typeface="UnitSlabPro"/>
                <a:ea typeface="UD Digi Kyokasho N-B" panose="020B0400000000000000" pitchFamily="18" charset="-128"/>
              </a:rPr>
              <a:t>prêts</a:t>
            </a:r>
            <a:r>
              <a:rPr lang="de-CH" sz="7200" dirty="0">
                <a:latin typeface="UnitSlabPro"/>
                <a:ea typeface="UD Digi Kyokasho N-B" panose="020B0400000000000000" pitchFamily="18" charset="-128"/>
              </a:rPr>
              <a:t> à travailler en tant </a:t>
            </a:r>
            <a:r>
              <a:rPr lang="de-CH" sz="7200" dirty="0" err="1">
                <a:latin typeface="UnitSlabPro"/>
                <a:ea typeface="UD Digi Kyokasho N-B" panose="020B0400000000000000" pitchFamily="18" charset="-128"/>
              </a:rPr>
              <a:t>que</a:t>
            </a:r>
            <a:r>
              <a:rPr lang="de-CH" sz="7200" dirty="0">
                <a:latin typeface="UnitSlabPro"/>
                <a:ea typeface="UD Digi Kyokasho N-B" panose="020B0400000000000000" pitchFamily="18" charset="-128"/>
              </a:rPr>
              <a:t> </a:t>
            </a:r>
            <a:r>
              <a:rPr lang="de-CH" sz="7200" dirty="0" err="1">
                <a:latin typeface="UnitSlabPro"/>
                <a:ea typeface="UD Digi Kyokasho N-B" panose="020B0400000000000000" pitchFamily="18" charset="-128"/>
              </a:rPr>
              <a:t>pairs</a:t>
            </a:r>
            <a:r>
              <a:rPr lang="de-CH" sz="7200" dirty="0">
                <a:latin typeface="UnitSlabPro"/>
                <a:ea typeface="UD Digi Kyokasho N-B" panose="020B0400000000000000" pitchFamily="18" charset="-128"/>
              </a:rPr>
              <a:t>. </a:t>
            </a:r>
          </a:p>
          <a:p>
            <a:pPr marL="2082800" indent="-1016000" defTabSz="2590800">
              <a:buFont typeface="Arial" panose="020B0604020202020204" pitchFamily="34" charset="0"/>
              <a:buChar char="•"/>
            </a:pPr>
            <a:endParaRPr lang="de-CH" sz="8000" dirty="0">
              <a:solidFill>
                <a:schemeClr val="accent4">
                  <a:lumMod val="75000"/>
                </a:schemeClr>
              </a:solidFill>
              <a:latin typeface="UnitSlabPro"/>
              <a:ea typeface="UD Digi Kyokasho N-B" panose="020B0400000000000000" pitchFamily="18" charset="-128"/>
            </a:endParaRPr>
          </a:p>
          <a:p>
            <a:r>
              <a:rPr lang="de-CH" sz="8000" dirty="0">
                <a:solidFill>
                  <a:schemeClr val="accent4">
                    <a:lumMod val="75000"/>
                  </a:schemeClr>
                </a:solidFill>
                <a:latin typeface="UnitSlabPro"/>
                <a:ea typeface="UD Digi Kyokasho N-B" panose="020B0400000000000000" pitchFamily="18" charset="-128"/>
              </a:rPr>
              <a:t>Nous offrons ...</a:t>
            </a:r>
          </a:p>
          <a:p>
            <a:pPr marL="2082800" indent="-1168400">
              <a:buFont typeface="Arial" panose="020B0604020202020204" pitchFamily="34" charset="0"/>
              <a:buChar char="•"/>
            </a:pPr>
            <a:r>
              <a:rPr lang="de-CH" sz="7200" dirty="0">
                <a:latin typeface="UnitSlabPro"/>
                <a:ea typeface="UD Digi Kyokasho N-B" panose="020B0400000000000000" pitchFamily="18" charset="-128"/>
              </a:rPr>
              <a:t>... un cours avec certificat qui prépare les personnes à leur rôle de pairs.</a:t>
            </a:r>
          </a:p>
          <a:p>
            <a:pPr marL="2082800" indent="-1168400">
              <a:buFont typeface="Arial" panose="020B0604020202020204" pitchFamily="34" charset="0"/>
              <a:buChar char="•"/>
            </a:pPr>
            <a:r>
              <a:rPr lang="de-CH" sz="7200" dirty="0">
                <a:latin typeface="UnitSlabPro"/>
                <a:ea typeface="UD Digi Kyokasho N-B" panose="020B0400000000000000" pitchFamily="18" charset="-128"/>
              </a:rPr>
              <a:t>... un contrat de travail à durée déterminée (environ 15 mois) rémunéré à l'heure (taux d'occupation d'environ 5-8 %).</a:t>
            </a:r>
          </a:p>
          <a:p>
            <a:pPr marL="2082800" indent="-1168400">
              <a:buFont typeface="Arial" panose="020B0604020202020204" pitchFamily="34" charset="0"/>
              <a:buChar char="•"/>
            </a:pPr>
            <a:endParaRPr lang="de-CH" sz="8000" dirty="0">
              <a:solidFill>
                <a:schemeClr val="accent4">
                  <a:lumMod val="75000"/>
                </a:schemeClr>
              </a:solidFill>
              <a:latin typeface="UnitSlabPro"/>
              <a:ea typeface="UD Digi Kyokasho N-B" panose="020B0400000000000000" pitchFamily="18" charset="-128"/>
            </a:endParaRPr>
          </a:p>
          <a:p>
            <a:r>
              <a:rPr lang="de-CH" sz="8000" dirty="0">
                <a:solidFill>
                  <a:schemeClr val="accent4">
                    <a:lumMod val="75000"/>
                  </a:schemeClr>
                </a:solidFill>
                <a:latin typeface="UnitSlabPro"/>
                <a:ea typeface="UD Digi Kyokasho N-B" panose="020B0400000000000000" pitchFamily="18" charset="-128"/>
              </a:rPr>
              <a:t>Horaire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de-CH" sz="7200" dirty="0">
                <a:latin typeface="UnitSlabPro"/>
                <a:ea typeface="UD Digi Kyokasho N-B" panose="020B0400000000000000" pitchFamily="18" charset="-128"/>
              </a:rPr>
              <a:t>Formation en tant que pair : de février à environ mai 2026 Accompagnement et soutien : de juin 2026 à env. juillet 2027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97755EE-27EC-481A-53FA-7CD9978B556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602" r="5498"/>
          <a:stretch/>
        </p:blipFill>
        <p:spPr>
          <a:xfrm>
            <a:off x="26806358" y="3513761"/>
            <a:ext cx="14034464" cy="20895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407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99CD61A1-F946-5336-2E50-26C77ADEA1DE}"/>
              </a:ext>
            </a:extLst>
          </p:cNvPr>
          <p:cNvSpPr txBox="1"/>
          <p:nvPr/>
        </p:nvSpPr>
        <p:spPr>
          <a:xfrm>
            <a:off x="1362766" y="1323235"/>
            <a:ext cx="38667634" cy="100642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sz="8800" dirty="0">
                <a:solidFill>
                  <a:schemeClr val="accent4">
                    <a:lumMod val="75000"/>
                  </a:schemeClr>
                </a:solidFill>
                <a:latin typeface="UnitSlabPro"/>
                <a:ea typeface="UD Digi Kyokasho N-B" panose="020B0400000000000000" pitchFamily="18" charset="-128"/>
              </a:rPr>
              <a:t>Comment pouvez-vous nous soutenir ? </a:t>
            </a:r>
          </a:p>
          <a:p>
            <a:endParaRPr lang="de-CH" sz="8000" dirty="0">
              <a:solidFill>
                <a:schemeClr val="accent4">
                  <a:lumMod val="75000"/>
                </a:schemeClr>
              </a:solidFill>
              <a:latin typeface="UnitSlabPro"/>
              <a:ea typeface="UD Digi Kyokasho N-B" panose="020B0400000000000000" pitchFamily="18" charset="-128"/>
            </a:endParaRP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de-CH" sz="8000" dirty="0">
                <a:latin typeface="UnitSlabPro"/>
                <a:ea typeface="UD Digi Kyokasho N-B" panose="020B0400000000000000" pitchFamily="18" charset="-128"/>
              </a:rPr>
              <a:t>Aider au recrutement de pairs.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endParaRPr lang="de-CH" sz="8000" dirty="0">
              <a:latin typeface="UnitSlabPro"/>
              <a:ea typeface="UD Digi Kyokasho N-B" panose="020B0400000000000000" pitchFamily="18" charset="-128"/>
            </a:endParaRP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de-CH" sz="8000" dirty="0">
                <a:latin typeface="UnitSlabPro"/>
                <a:ea typeface="UD Digi Kyokasho N-B" panose="020B0400000000000000" pitchFamily="18" charset="-128"/>
              </a:rPr>
              <a:t>Faire connaître le projet dans votre entourage.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endParaRPr lang="de-CH" sz="8000" dirty="0">
              <a:latin typeface="UnitSlabPro"/>
              <a:ea typeface="UD Digi Kyokasho N-B" panose="020B0400000000000000" pitchFamily="18" charset="-128"/>
            </a:endParaRP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de-CH" sz="8000" dirty="0">
                <a:latin typeface="UnitSlabPro"/>
                <a:ea typeface="UD Digi Kyokasho N-B" panose="020B0400000000000000" pitchFamily="18" charset="-128"/>
              </a:rPr>
              <a:t>Collaboration ponctuelle au projet en fixant des priorités ou en </a:t>
            </a:r>
            <a:r>
              <a:rPr lang="de-CH" sz="8000" dirty="0" err="1">
                <a:latin typeface="UnitSlabPro"/>
                <a:ea typeface="UD Digi Kyokasho N-B" panose="020B0400000000000000" pitchFamily="18" charset="-128"/>
              </a:rPr>
              <a:t>facilitant</a:t>
            </a:r>
            <a:r>
              <a:rPr lang="de-CH" sz="8000" dirty="0">
                <a:solidFill>
                  <a:srgbClr val="FF0000"/>
                </a:solidFill>
                <a:latin typeface="UnitSlabPro"/>
                <a:ea typeface="UD Digi Kyokasho N-B" panose="020B0400000000000000" pitchFamily="18" charset="-128"/>
              </a:rPr>
              <a:t> </a:t>
            </a:r>
            <a:r>
              <a:rPr lang="de-CH" sz="8000" dirty="0">
                <a:latin typeface="UnitSlabPro"/>
                <a:ea typeface="UD Digi Kyokasho N-B" panose="020B0400000000000000" pitchFamily="18" charset="-128"/>
              </a:rPr>
              <a:t>l'accès à différents groupes d'interlocuteurs. 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A89B25D4-6DBD-9561-054F-4AA3B353F53E}"/>
              </a:ext>
            </a:extLst>
          </p:cNvPr>
          <p:cNvSpPr txBox="1"/>
          <p:nvPr/>
        </p:nvSpPr>
        <p:spPr>
          <a:xfrm>
            <a:off x="2072033" y="13108835"/>
            <a:ext cx="38667634" cy="11295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sz="8800" dirty="0">
                <a:latin typeface="UnitSlabPro"/>
                <a:ea typeface="UD Digi Kyokasho N-B" panose="020B0400000000000000" pitchFamily="18" charset="-128"/>
              </a:rPr>
              <a:t>Vous êtes intéressé.e ? </a:t>
            </a:r>
          </a:p>
          <a:p>
            <a:endParaRPr lang="de-CH" sz="8000" dirty="0">
              <a:latin typeface="UnitSlabPro"/>
              <a:ea typeface="UD Digi Kyokasho N-B" panose="020B0400000000000000" pitchFamily="18" charset="-128"/>
            </a:endParaRPr>
          </a:p>
          <a:p>
            <a:r>
              <a:rPr lang="de-CH" sz="8000" dirty="0" err="1">
                <a:latin typeface="UnitSlabPro"/>
                <a:ea typeface="UD Digi Kyokasho N-B" panose="020B0400000000000000" pitchFamily="18" charset="-128"/>
              </a:rPr>
              <a:t>N'hésitez</a:t>
            </a:r>
            <a:r>
              <a:rPr lang="de-CH" sz="8000" dirty="0">
                <a:latin typeface="UnitSlabPro"/>
                <a:ea typeface="UD Digi Kyokasho N-B" panose="020B0400000000000000" pitchFamily="18" charset="-128"/>
              </a:rPr>
              <a:t> pas à venir nous voir ou à nous contacter ! </a:t>
            </a:r>
          </a:p>
          <a:p>
            <a:endParaRPr lang="de-CH" sz="8000" dirty="0">
              <a:latin typeface="UnitSlabPro"/>
              <a:ea typeface="UD Digi Kyokasho N-B" panose="020B0400000000000000" pitchFamily="18" charset="-128"/>
            </a:endParaRPr>
          </a:p>
          <a:p>
            <a:endParaRPr lang="de-CH" sz="8000" dirty="0">
              <a:latin typeface="UnitSlabPro"/>
              <a:ea typeface="UD Digi Kyokasho N-B" panose="020B0400000000000000" pitchFamily="18" charset="-128"/>
            </a:endParaRPr>
          </a:p>
          <a:p>
            <a:r>
              <a:rPr lang="de-CH" sz="8000" dirty="0">
                <a:latin typeface="UnitSlabPro"/>
                <a:ea typeface="UD Digi Kyokasho N-B" panose="020B0400000000000000" pitchFamily="18" charset="-128"/>
              </a:rPr>
              <a:t>	Kevin Bitsch</a:t>
            </a:r>
          </a:p>
          <a:p>
            <a:r>
              <a:rPr lang="de-CH" sz="8000" dirty="0">
                <a:latin typeface="UnitSlabPro"/>
                <a:ea typeface="UD Digi Kyokasho N-B" panose="020B0400000000000000" pitchFamily="18" charset="-128"/>
              </a:rPr>
              <a:t>	Haute école spécialisée bernoise</a:t>
            </a:r>
          </a:p>
          <a:p>
            <a:r>
              <a:rPr lang="de-CH" sz="8000" dirty="0">
                <a:latin typeface="UnitSlabPro"/>
                <a:ea typeface="UD Digi Kyokasho N-B" panose="020B0400000000000000" pitchFamily="18" charset="-128"/>
              </a:rPr>
              <a:t>	Téléphone : 031 848 46 57</a:t>
            </a:r>
          </a:p>
          <a:p>
            <a:r>
              <a:rPr lang="de-CH" sz="8000" dirty="0">
                <a:latin typeface="UnitSlabPro"/>
                <a:ea typeface="UD Digi Kyokasho N-B" panose="020B0400000000000000" pitchFamily="18" charset="-128"/>
              </a:rPr>
              <a:t>	Courrier électronique : kevin.bitsch@bfh.ch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466AE98-00D9-346F-81D7-D752075AAA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98131">
            <a:off x="26023951" y="18181224"/>
            <a:ext cx="14422109" cy="6443925"/>
          </a:xfrm>
          <a:prstGeom prst="rect">
            <a:avLst/>
          </a:prstGeom>
        </p:spPr>
      </p:pic>
      <p:pic>
        <p:nvPicPr>
          <p:cNvPr id="8" name="Grafik 7" descr="Ein Bild, das Muster, Quadrat, Pixel, Kreuzworträtsel enthält.&#10;&#10;KI-generierte Inhalte können fehlerhaft sein.">
            <a:extLst>
              <a:ext uri="{FF2B5EF4-FFF2-40B4-BE49-F238E27FC236}">
                <a16:creationId xmlns:a16="http://schemas.microsoft.com/office/drawing/2014/main" id="{60CCC4C4-3E92-C6F5-7C9B-1A81FFC941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20309">
            <a:off x="35838821" y="18374653"/>
            <a:ext cx="4589304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487082"/>
      </p:ext>
    </p:extLst>
  </p:cSld>
  <p:clrMapOvr>
    <a:masterClrMapping/>
  </p:clrMapOvr>
</p:sld>
</file>

<file path=ppt/theme/theme1.xml><?xml version="1.0" encoding="utf-8"?>
<a:theme xmlns:a="http://schemas.openxmlformats.org/drawingml/2006/main" name="BFH_Posterpräsentation_A0_Vorlage">
  <a:themeElements>
    <a:clrScheme name="BFH RGB">
      <a:dk1>
        <a:sysClr val="windowText" lastClr="000000"/>
      </a:dk1>
      <a:lt1>
        <a:sysClr val="window" lastClr="FFFFFF"/>
      </a:lt1>
      <a:dk2>
        <a:srgbClr val="697D91"/>
      </a:dk2>
      <a:lt2>
        <a:srgbClr val="EEECE1"/>
      </a:lt2>
      <a:accent1>
        <a:srgbClr val="556455"/>
      </a:accent1>
      <a:accent2>
        <a:srgbClr val="8CAF82"/>
      </a:accent2>
      <a:accent3>
        <a:srgbClr val="506E96"/>
      </a:accent3>
      <a:accent4>
        <a:srgbClr val="87B9C8"/>
      </a:accent4>
      <a:accent5>
        <a:srgbClr val="645078"/>
      </a:accent5>
      <a:accent6>
        <a:srgbClr val="A087AA"/>
      </a:accent6>
      <a:hlink>
        <a:srgbClr val="699BBE"/>
      </a:hlink>
      <a:folHlink>
        <a:srgbClr val="B99164"/>
      </a:folHlink>
    </a:clrScheme>
    <a:fontScheme name="BFH-Schrif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äsentation2" id="{0663F4FE-115E-44C7-B955-70C6C512211A}" vid="{A0482F3A-C856-403E-8676-9FF4985CF144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627dffc-3563-4f78-a92e-fbb3475fe76c" xsi:nil="true"/>
    <lcf76f155ced4ddcb4097134ff3c332f xmlns="bc2e7e18-4597-4502-bf0b-90fe07bd93a3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79597D159F3D0468D8E775D4F378087" ma:contentTypeVersion="14" ma:contentTypeDescription="Ein neues Dokument erstellen." ma:contentTypeScope="" ma:versionID="ba883a98eb74774b169b812eef912e1b">
  <xsd:schema xmlns:xsd="http://www.w3.org/2001/XMLSchema" xmlns:xs="http://www.w3.org/2001/XMLSchema" xmlns:p="http://schemas.microsoft.com/office/2006/metadata/properties" xmlns:ns2="bc2e7e18-4597-4502-bf0b-90fe07bd93a3" xmlns:ns3="8627dffc-3563-4f78-a92e-fbb3475fe76c" targetNamespace="http://schemas.microsoft.com/office/2006/metadata/properties" ma:root="true" ma:fieldsID="dd41689ae9809471a0b130cf62e3d435" ns2:_="" ns3:_="">
    <xsd:import namespace="bc2e7e18-4597-4502-bf0b-90fe07bd93a3"/>
    <xsd:import namespace="8627dffc-3563-4f78-a92e-fbb3475fe76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2e7e18-4597-4502-bf0b-90fe07bd93a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Bildmarkierungen" ma:readOnly="false" ma:fieldId="{5cf76f15-5ced-4ddc-b409-7134ff3c332f}" ma:taxonomyMulti="true" ma:sspId="5762c749-3c58-4e44-b2b3-1d952cc78e7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27dffc-3563-4f78-a92e-fbb3475fe76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70a95751-e2fb-410b-aeb3-296c7425991f}" ma:internalName="TaxCatchAll" ma:showField="CatchAllData" ma:web="8627dffc-3563-4f78-a92e-fbb3475fe76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CABA59F-A265-4F25-B210-65E5053CABE5}">
  <ds:schemaRefs>
    <ds:schemaRef ds:uri="http://schemas.microsoft.com/office/2006/metadata/properties"/>
    <ds:schemaRef ds:uri="http://schemas.microsoft.com/office/infopath/2007/PartnerControls"/>
    <ds:schemaRef ds:uri="8627dffc-3563-4f78-a92e-fbb3475fe76c"/>
    <ds:schemaRef ds:uri="bc2e7e18-4597-4502-bf0b-90fe07bd93a3"/>
  </ds:schemaRefs>
</ds:datastoreItem>
</file>

<file path=customXml/itemProps2.xml><?xml version="1.0" encoding="utf-8"?>
<ds:datastoreItem xmlns:ds="http://schemas.openxmlformats.org/officeDocument/2006/customXml" ds:itemID="{314B080F-39B9-40C3-B97D-A678060F89D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2e7e18-4597-4502-bf0b-90fe07bd93a3"/>
    <ds:schemaRef ds:uri="8627dffc-3563-4f78-a92e-fbb3475fe76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CBC790A-3C14-46F4-9EBB-0F12E736903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A0_Posterpraesentation_quer</Template>
  <TotalTime>0</TotalTime>
  <Words>651</Words>
  <Application>Microsoft Office PowerPoint</Application>
  <PresentationFormat>Benutzerdefiniert</PresentationFormat>
  <Paragraphs>109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3" baseType="lpstr">
      <vt:lpstr>MS PGothic</vt:lpstr>
      <vt:lpstr>Arial</vt:lpstr>
      <vt:lpstr>Calibri</vt:lpstr>
      <vt:lpstr>Lucida Grande</vt:lpstr>
      <vt:lpstr>Lucida Sans</vt:lpstr>
      <vt:lpstr>UnitSlabPro</vt:lpstr>
      <vt:lpstr>BFH_Posterpräsentation_A0_Vorlage</vt:lpstr>
      <vt:lpstr>Hallerstrasse 10, 3012 Berne 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Bitsch Kevin</dc:creator>
  <cp:keywords>, docId:09F51B85B6C3702454433004E7CF08D7</cp:keywords>
  <cp:lastModifiedBy>Bitsch Kevin</cp:lastModifiedBy>
  <cp:revision>9</cp:revision>
  <cp:lastPrinted>2013-11-14T09:01:23Z</cp:lastPrinted>
  <dcterms:created xsi:type="dcterms:W3CDTF">2025-05-26T15:34:53Z</dcterms:created>
  <dcterms:modified xsi:type="dcterms:W3CDTF">2025-05-28T09:03:56Z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0x010100E79597D159F3D0468D8E775D4F378087</vt:lpwstr>
  </property>
  <property fmtid="{D5CDD505-2E9C-101B-9397-08002B2CF9AE}" pid="3" name="MediaServiceImageTags">
    <vt:lpwstr/>
  </property>
</Properties>
</file>