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</p:sldMasterIdLst>
  <p:handoutMasterIdLst>
    <p:handoutMasterId r:id="rId11"/>
  </p:handoutMasterIdLst>
  <p:sldIdLst>
    <p:sldId id="259" r:id="rId5"/>
    <p:sldId id="260" r:id="rId6"/>
    <p:sldId id="261" r:id="rId7"/>
    <p:sldId id="262" r:id="rId8"/>
    <p:sldId id="263" r:id="rId9"/>
    <p:sldId id="265" r:id="rId10"/>
  </p:sldIdLst>
  <p:sldSz cx="42811700" cy="30275213"/>
  <p:notesSz cx="14301788" cy="9926638"/>
  <p:defaultTextStyle>
    <a:defPPr>
      <a:defRPr lang="de-DE"/>
    </a:defPPr>
    <a:lvl1pPr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2085975" indent="-1438275"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4173538" indent="-2879725"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6262688" indent="-4322763"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8350250" indent="-5764213"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 userDrawn="1">
          <p15:clr>
            <a:srgbClr val="A4A3A4"/>
          </p15:clr>
        </p15:guide>
        <p15:guide id="2" pos="134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97AC"/>
    <a:srgbClr val="E3F0F4"/>
    <a:srgbClr val="697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 showGuides="1">
      <p:cViewPr varScale="1">
        <p:scale>
          <a:sx n="28" d="100"/>
          <a:sy n="28" d="100"/>
        </p:scale>
        <p:origin x="924" y="198"/>
      </p:cViewPr>
      <p:guideLst>
        <p:guide orient="horz" pos="9535"/>
        <p:guide pos="134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6" d="100"/>
          <a:sy n="86" d="100"/>
        </p:scale>
        <p:origin x="9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7600" cy="495300"/>
          </a:xfrm>
          <a:prstGeom prst="rect">
            <a:avLst/>
          </a:prstGeom>
        </p:spPr>
        <p:txBody>
          <a:bodyPr vert="horz" lIns="138029" tIns="69014" rIns="138029" bIns="69014" rtlCol="0"/>
          <a:lstStyle>
            <a:lvl1pPr algn="l">
              <a:defRPr sz="18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8101013" y="0"/>
            <a:ext cx="6199187" cy="495300"/>
          </a:xfrm>
          <a:prstGeom prst="rect">
            <a:avLst/>
          </a:prstGeom>
        </p:spPr>
        <p:txBody>
          <a:bodyPr vert="horz" lIns="138029" tIns="69014" rIns="138029" bIns="69014" rtlCol="0"/>
          <a:lstStyle>
            <a:lvl1pPr algn="r">
              <a:defRPr sz="1800"/>
            </a:lvl1pPr>
          </a:lstStyle>
          <a:p>
            <a:pPr>
              <a:defRPr/>
            </a:pPr>
            <a:fld id="{A074C9B9-5C19-43DC-B450-830E9AFA51BE}" type="datetimeFigureOut">
              <a:rPr lang="de-CH"/>
              <a:pPr>
                <a:defRPr/>
              </a:pPr>
              <a:t>27.05.2025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6197600" cy="496887"/>
          </a:xfrm>
          <a:prstGeom prst="rect">
            <a:avLst/>
          </a:prstGeom>
        </p:spPr>
        <p:txBody>
          <a:bodyPr vert="horz" lIns="138029" tIns="69014" rIns="138029" bIns="69014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8101013" y="9428163"/>
            <a:ext cx="6199187" cy="496887"/>
          </a:xfrm>
          <a:prstGeom prst="rect">
            <a:avLst/>
          </a:prstGeom>
        </p:spPr>
        <p:txBody>
          <a:bodyPr vert="horz" wrap="square" lIns="138029" tIns="69014" rIns="138029" bIns="69014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fld id="{F9FF27CB-05A3-4E1C-9AD5-BE74E32D36F7}" type="slidenum">
              <a:rPr lang="de-CH" altLang="de-DE"/>
              <a:pPr/>
              <a:t>‹Nr.›</a:t>
            </a:fld>
            <a:endParaRPr lang="de-CH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plakat (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FH_Logo_C_de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6992800"/>
            <a:ext cx="4098925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>
          <a:xfrm>
            <a:off x="1" y="1"/>
            <a:ext cx="42811700" cy="25015370"/>
          </a:xfrm>
          <a:prstGeom prst="rect">
            <a:avLst/>
          </a:prstGeom>
        </p:spPr>
        <p:txBody>
          <a:bodyPr/>
          <a:lstStyle>
            <a:lvl1pPr marL="1563688" indent="-1563688">
              <a:buClr>
                <a:srgbClr val="FAA500"/>
              </a:buClr>
              <a:buFont typeface="MS PGothic" pitchFamily="34" charset="-128"/>
              <a:buChar char="▶"/>
              <a:defRPr baseline="0"/>
            </a:lvl1pPr>
            <a:lvl2pPr marL="3390900" indent="-1303338">
              <a:buClr>
                <a:srgbClr val="FAA500"/>
              </a:buClr>
              <a:buFont typeface="MS PGothic" pitchFamily="34" charset="-128"/>
              <a:buChar char="▶"/>
              <a:defRPr/>
            </a:lvl2pPr>
            <a:lvl3pPr marL="5218113" indent="-1041400">
              <a:buClr>
                <a:srgbClr val="FAA500"/>
              </a:buClr>
              <a:buFont typeface="MS PGothic" pitchFamily="34" charset="-128"/>
              <a:buChar char="▶"/>
              <a:defRPr/>
            </a:lvl3pPr>
            <a:lvl4pPr marL="7307263" indent="-1041400">
              <a:buClr>
                <a:srgbClr val="FAA500"/>
              </a:buClr>
              <a:buFont typeface="MS PGothic" pitchFamily="34" charset="-128"/>
              <a:buChar char="▶"/>
              <a:defRPr baseline="0"/>
            </a:lvl4pPr>
            <a:lvl5pPr marL="9394825" indent="-1041400">
              <a:buClr>
                <a:srgbClr val="FAA500"/>
              </a:buClr>
              <a:buFont typeface="MS PGothic" pitchFamily="34" charset="-128"/>
              <a:buChar char="▶"/>
              <a:defRPr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83E4CA13-38C2-4656-990B-D10038F195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401460" y="26928000"/>
            <a:ext cx="13421038" cy="1120653"/>
          </a:xfrm>
          <a:prstGeom prst="rect">
            <a:avLst/>
          </a:prstGeom>
        </p:spPr>
        <p:txBody>
          <a:bodyPr vert="horz" lIns="0" tIns="0" rIns="0" bIns="0"/>
          <a:lstStyle>
            <a:lvl1pPr marL="336550" indent="-336550">
              <a:spcBef>
                <a:spcPts val="0"/>
              </a:spcBef>
              <a:buClr>
                <a:srgbClr val="FAC300"/>
              </a:buClr>
              <a:buSzPct val="100000"/>
              <a:buFont typeface="MS PGothic" panose="020B0600070205080204" pitchFamily="34" charset="-128"/>
              <a:buChar char="▶"/>
              <a:tabLst/>
              <a:defRPr sz="2600" baseline="0">
                <a:solidFill>
                  <a:srgbClr val="697D91"/>
                </a:solidFill>
                <a:latin typeface="Lucida Sans"/>
              </a:defRPr>
            </a:lvl1pPr>
            <a:lvl2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2pPr>
            <a:lvl3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3pPr>
            <a:lvl4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4pPr>
            <a:lvl5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A40C333-81A2-4353-8F79-AC3AF112E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01460" y="28360800"/>
            <a:ext cx="13421038" cy="1058333"/>
          </a:xfrm>
          <a:prstGeom prst="rect">
            <a:avLst/>
          </a:prstGeom>
        </p:spPr>
        <p:txBody>
          <a:bodyPr lIns="0" tIns="0" rIns="417610" bIns="0" anchor="b" anchorCtr="0"/>
          <a:lstStyle>
            <a:lvl1pPr algn="l">
              <a:lnSpc>
                <a:spcPct val="110000"/>
              </a:lnSpc>
              <a:defRPr sz="2200" baseline="0">
                <a:solidFill>
                  <a:srgbClr val="697D91"/>
                </a:solidFill>
                <a:latin typeface="Lucida Sans"/>
                <a:cs typeface="Lucida Sans Unicode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046398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plakat (F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FH_Logo_C_fr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6992800"/>
            <a:ext cx="48133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7"/>
          <p:cNvSpPr>
            <a:spLocks noGrp="1"/>
          </p:cNvSpPr>
          <p:nvPr>
            <p:ph sz="quarter" idx="14"/>
          </p:nvPr>
        </p:nvSpPr>
        <p:spPr>
          <a:xfrm>
            <a:off x="1" y="1"/>
            <a:ext cx="42811700" cy="25080686"/>
          </a:xfrm>
          <a:prstGeom prst="rect">
            <a:avLst/>
          </a:prstGeom>
        </p:spPr>
        <p:txBody>
          <a:bodyPr/>
          <a:lstStyle>
            <a:lvl1pPr marL="1563688" indent="-1563688">
              <a:buClr>
                <a:srgbClr val="FAA500"/>
              </a:buClr>
              <a:buFont typeface="MS PGothic" pitchFamily="34" charset="-128"/>
              <a:buChar char="▶"/>
              <a:defRPr baseline="0"/>
            </a:lvl1pPr>
            <a:lvl2pPr marL="3390900" indent="-1303338">
              <a:buClr>
                <a:srgbClr val="FAA500"/>
              </a:buClr>
              <a:buFont typeface="MS PGothic" pitchFamily="34" charset="-128"/>
              <a:buChar char="▶"/>
              <a:defRPr/>
            </a:lvl2pPr>
            <a:lvl3pPr marL="5218113" indent="-1041400">
              <a:buClr>
                <a:srgbClr val="FAA500"/>
              </a:buClr>
              <a:buFont typeface="MS PGothic" pitchFamily="34" charset="-128"/>
              <a:buChar char="▶"/>
              <a:defRPr/>
            </a:lvl3pPr>
            <a:lvl4pPr marL="7307263" indent="-1041400">
              <a:buClr>
                <a:srgbClr val="FAA500"/>
              </a:buClr>
              <a:buFont typeface="MS PGothic" pitchFamily="34" charset="-128"/>
              <a:buChar char="▶"/>
              <a:defRPr baseline="0"/>
            </a:lvl4pPr>
            <a:lvl5pPr marL="9394825" indent="-1041400">
              <a:buClr>
                <a:srgbClr val="FAA500"/>
              </a:buClr>
              <a:buFont typeface="MS PGothic" pitchFamily="34" charset="-128"/>
              <a:buChar char="▶"/>
              <a:defRPr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15">
            <a:extLst>
              <a:ext uri="{FF2B5EF4-FFF2-40B4-BE49-F238E27FC236}">
                <a16:creationId xmlns:a16="http://schemas.microsoft.com/office/drawing/2014/main" id="{CAEE900A-3012-4C5F-8A24-6513C55687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401460" y="26928000"/>
            <a:ext cx="13421038" cy="1120653"/>
          </a:xfrm>
          <a:prstGeom prst="rect">
            <a:avLst/>
          </a:prstGeom>
        </p:spPr>
        <p:txBody>
          <a:bodyPr vert="horz" lIns="0" tIns="0" rIns="0" bIns="0"/>
          <a:lstStyle>
            <a:lvl1pPr marL="336550" indent="-336550">
              <a:spcBef>
                <a:spcPts val="0"/>
              </a:spcBef>
              <a:buClr>
                <a:srgbClr val="FAC300"/>
              </a:buClr>
              <a:buSzPct val="100000"/>
              <a:buFont typeface="MS PGothic" panose="020B0600070205080204" pitchFamily="34" charset="-128"/>
              <a:buChar char="▶"/>
              <a:tabLst/>
              <a:defRPr sz="2600" baseline="0">
                <a:solidFill>
                  <a:srgbClr val="697D91"/>
                </a:solidFill>
                <a:latin typeface="Lucida Sans"/>
              </a:defRPr>
            </a:lvl1pPr>
            <a:lvl2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2pPr>
            <a:lvl3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3pPr>
            <a:lvl4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4pPr>
            <a:lvl5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F97FA7B-63DA-4DCF-95BE-BB95D1570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01460" y="28360800"/>
            <a:ext cx="13421038" cy="1058333"/>
          </a:xfrm>
          <a:prstGeom prst="rect">
            <a:avLst/>
          </a:prstGeom>
        </p:spPr>
        <p:txBody>
          <a:bodyPr lIns="0" tIns="0" rIns="417610" bIns="0" anchor="b" anchorCtr="0"/>
          <a:lstStyle>
            <a:lvl1pPr algn="l">
              <a:lnSpc>
                <a:spcPct val="110000"/>
              </a:lnSpc>
              <a:defRPr sz="2200" baseline="0">
                <a:solidFill>
                  <a:srgbClr val="697D91"/>
                </a:solidFill>
                <a:latin typeface="Lucida Sans"/>
                <a:cs typeface="Lucida Sans Unicode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015256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plakat (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FH_Logo_C_en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6992800"/>
            <a:ext cx="4687887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7"/>
          <p:cNvSpPr>
            <a:spLocks noGrp="1"/>
          </p:cNvSpPr>
          <p:nvPr>
            <p:ph sz="quarter" idx="14"/>
          </p:nvPr>
        </p:nvSpPr>
        <p:spPr>
          <a:xfrm>
            <a:off x="1" y="0"/>
            <a:ext cx="42811700" cy="25015371"/>
          </a:xfrm>
          <a:prstGeom prst="rect">
            <a:avLst/>
          </a:prstGeom>
        </p:spPr>
        <p:txBody>
          <a:bodyPr/>
          <a:lstStyle>
            <a:lvl1pPr marL="1563688" indent="-1563688">
              <a:buClr>
                <a:srgbClr val="FAA500"/>
              </a:buClr>
              <a:buFont typeface="MS PGothic" pitchFamily="34" charset="-128"/>
              <a:buChar char="▶"/>
              <a:defRPr baseline="0"/>
            </a:lvl1pPr>
            <a:lvl2pPr marL="3390900" indent="-1303338">
              <a:buClr>
                <a:srgbClr val="FAA500"/>
              </a:buClr>
              <a:buFont typeface="MS PGothic" pitchFamily="34" charset="-128"/>
              <a:buChar char="▶"/>
              <a:defRPr/>
            </a:lvl2pPr>
            <a:lvl3pPr marL="5218113" indent="-1041400">
              <a:buClr>
                <a:srgbClr val="FAA500"/>
              </a:buClr>
              <a:buFont typeface="MS PGothic" pitchFamily="34" charset="-128"/>
              <a:buChar char="▶"/>
              <a:defRPr/>
            </a:lvl3pPr>
            <a:lvl4pPr marL="7307263" indent="-1041400">
              <a:buClr>
                <a:srgbClr val="FAA500"/>
              </a:buClr>
              <a:buFont typeface="MS PGothic" pitchFamily="34" charset="-128"/>
              <a:buChar char="▶"/>
              <a:defRPr baseline="0"/>
            </a:lvl4pPr>
            <a:lvl5pPr marL="9394825" indent="-1041400">
              <a:buClr>
                <a:srgbClr val="FAA500"/>
              </a:buClr>
              <a:buFont typeface="MS PGothic" pitchFamily="34" charset="-128"/>
              <a:buChar char="▶"/>
              <a:defRPr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96D770E7-0AAF-407C-B5E1-1706F9A71A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401460" y="26928000"/>
            <a:ext cx="13421038" cy="1120653"/>
          </a:xfrm>
          <a:prstGeom prst="rect">
            <a:avLst/>
          </a:prstGeom>
        </p:spPr>
        <p:txBody>
          <a:bodyPr vert="horz" lIns="0" tIns="0" rIns="0" bIns="0"/>
          <a:lstStyle>
            <a:lvl1pPr marL="336550" indent="-336550">
              <a:spcBef>
                <a:spcPts val="0"/>
              </a:spcBef>
              <a:buClr>
                <a:srgbClr val="FAC300"/>
              </a:buClr>
              <a:buSzPct val="100000"/>
              <a:buFont typeface="MS PGothic" panose="020B0600070205080204" pitchFamily="34" charset="-128"/>
              <a:buChar char="▶"/>
              <a:tabLst/>
              <a:defRPr sz="2600" baseline="0">
                <a:solidFill>
                  <a:srgbClr val="697D91"/>
                </a:solidFill>
                <a:latin typeface="Lucida Sans"/>
              </a:defRPr>
            </a:lvl1pPr>
            <a:lvl2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2pPr>
            <a:lvl3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3pPr>
            <a:lvl4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4pPr>
            <a:lvl5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E47AA6B-9254-40C0-8ED4-C8963BCBC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01460" y="28360800"/>
            <a:ext cx="13421038" cy="1058333"/>
          </a:xfrm>
          <a:prstGeom prst="rect">
            <a:avLst/>
          </a:prstGeom>
        </p:spPr>
        <p:txBody>
          <a:bodyPr lIns="0" tIns="0" rIns="417610" bIns="0" anchor="b" anchorCtr="0"/>
          <a:lstStyle>
            <a:lvl1pPr algn="l">
              <a:lnSpc>
                <a:spcPct val="110000"/>
              </a:lnSpc>
              <a:defRPr sz="2200" baseline="0">
                <a:solidFill>
                  <a:srgbClr val="697D91"/>
                </a:solidFill>
                <a:latin typeface="Lucida Sans"/>
                <a:cs typeface="Lucida Sans Unicode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291033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plakat (DE, FR &amp; 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FH_Logo_C_de_fr_en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6992800"/>
            <a:ext cx="709612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1" y="0"/>
            <a:ext cx="42811700" cy="24950057"/>
          </a:xfrm>
          <a:prstGeom prst="rect">
            <a:avLst/>
          </a:prstGeom>
        </p:spPr>
        <p:txBody>
          <a:bodyPr/>
          <a:lstStyle>
            <a:lvl1pPr marL="1563688" indent="-1563688">
              <a:buClr>
                <a:srgbClr val="FAA500"/>
              </a:buClr>
              <a:buFont typeface="MS PGothic" pitchFamily="34" charset="-128"/>
              <a:buChar char="▶"/>
              <a:defRPr baseline="0"/>
            </a:lvl1pPr>
            <a:lvl2pPr marL="3390900" indent="-1303338">
              <a:buClr>
                <a:srgbClr val="FAA500"/>
              </a:buClr>
              <a:buFont typeface="MS PGothic" pitchFamily="34" charset="-128"/>
              <a:buChar char="▶"/>
              <a:defRPr/>
            </a:lvl2pPr>
            <a:lvl3pPr marL="5218113" indent="-1041400">
              <a:buClr>
                <a:srgbClr val="FAA500"/>
              </a:buClr>
              <a:buFont typeface="MS PGothic" pitchFamily="34" charset="-128"/>
              <a:buChar char="▶"/>
              <a:defRPr/>
            </a:lvl3pPr>
            <a:lvl4pPr marL="7307263" indent="-1041400">
              <a:buClr>
                <a:srgbClr val="FAA500"/>
              </a:buClr>
              <a:buFont typeface="MS PGothic" pitchFamily="34" charset="-128"/>
              <a:buChar char="▶"/>
              <a:defRPr baseline="0"/>
            </a:lvl4pPr>
            <a:lvl5pPr marL="9394825" indent="-1041400">
              <a:buClr>
                <a:srgbClr val="FAA500"/>
              </a:buClr>
              <a:buFont typeface="MS PGothic" pitchFamily="34" charset="-128"/>
              <a:buChar char="▶"/>
              <a:defRPr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15C13F42-71E9-49C8-8458-4CB501BDC9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401460" y="26928000"/>
            <a:ext cx="13421038" cy="1120653"/>
          </a:xfrm>
          <a:prstGeom prst="rect">
            <a:avLst/>
          </a:prstGeom>
        </p:spPr>
        <p:txBody>
          <a:bodyPr vert="horz" lIns="0" tIns="0" rIns="0" bIns="0"/>
          <a:lstStyle>
            <a:lvl1pPr marL="336550" indent="-336550">
              <a:spcBef>
                <a:spcPts val="0"/>
              </a:spcBef>
              <a:buClr>
                <a:srgbClr val="FAC300"/>
              </a:buClr>
              <a:buSzPct val="100000"/>
              <a:buFont typeface="MS PGothic" panose="020B0600070205080204" pitchFamily="34" charset="-128"/>
              <a:buChar char="▶"/>
              <a:tabLst/>
              <a:defRPr sz="2600" baseline="0">
                <a:solidFill>
                  <a:srgbClr val="697D91"/>
                </a:solidFill>
                <a:latin typeface="Lucida Sans"/>
              </a:defRPr>
            </a:lvl1pPr>
            <a:lvl2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2pPr>
            <a:lvl3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3pPr>
            <a:lvl4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4pPr>
            <a:lvl5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E17E5F8-1634-4FDA-AF72-A0FDC9093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01460" y="28360800"/>
            <a:ext cx="13421038" cy="1058333"/>
          </a:xfrm>
          <a:prstGeom prst="rect">
            <a:avLst/>
          </a:prstGeom>
        </p:spPr>
        <p:txBody>
          <a:bodyPr lIns="0" tIns="0" rIns="417610" bIns="0" anchor="b" anchorCtr="0"/>
          <a:lstStyle>
            <a:lvl1pPr algn="l">
              <a:lnSpc>
                <a:spcPct val="110000"/>
              </a:lnSpc>
              <a:defRPr sz="2200" baseline="0">
                <a:solidFill>
                  <a:srgbClr val="697D91"/>
                </a:solidFill>
                <a:latin typeface="Lucida Sans"/>
                <a:cs typeface="Lucida Sans Unicode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926131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42811700" cy="30275213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7610" tIns="208805" rIns="417610" bIns="208805" anchor="ctr"/>
          <a:lstStyle/>
          <a:p>
            <a:pPr algn="ctr" defTabSz="208804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79D01BB-6212-45A3-89C5-E2EC700CD1D1}"/>
              </a:ext>
            </a:extLst>
          </p:cNvPr>
          <p:cNvSpPr/>
          <p:nvPr userDrawn="1"/>
        </p:nvSpPr>
        <p:spPr>
          <a:xfrm>
            <a:off x="0" y="25884000"/>
            <a:ext cx="42804000" cy="203185"/>
          </a:xfrm>
          <a:prstGeom prst="rect">
            <a:avLst/>
          </a:prstGeom>
          <a:solidFill>
            <a:srgbClr val="FAC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351" tIns="64676" rIns="129351" bIns="64676" anchor="ctr"/>
          <a:lstStyle>
            <a:defPPr>
              <a:defRPr lang="de-DE"/>
            </a:defPPr>
            <a:lvl1pPr algn="l" defTabSz="208597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85975" indent="-1438275" algn="l" defTabSz="208597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73538" indent="-2879725" algn="l" defTabSz="208597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62688" indent="-4322763" algn="l" defTabSz="208597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350250" indent="-5764213" algn="l" defTabSz="208597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08804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hf hdr="0" ftr="0" dt="0"/>
  <p:txStyles>
    <p:titleStyle>
      <a:lvl1pPr algn="ctr" defTabSz="2085975" rtl="0" eaLnBrk="1" fontAlgn="base" hangingPunct="1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2085975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Lucida Sans" pitchFamily="34" charset="0"/>
          <a:ea typeface="MS PGothic" pitchFamily="34" charset="-128"/>
          <a:cs typeface="ＭＳ Ｐゴシック" charset="0"/>
        </a:defRPr>
      </a:lvl2pPr>
      <a:lvl3pPr algn="ctr" defTabSz="2085975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Lucida Sans" pitchFamily="34" charset="0"/>
          <a:ea typeface="MS PGothic" pitchFamily="34" charset="-128"/>
          <a:cs typeface="ＭＳ Ｐゴシック" charset="0"/>
        </a:defRPr>
      </a:lvl3pPr>
      <a:lvl4pPr algn="ctr" defTabSz="2085975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Lucida Sans" pitchFamily="34" charset="0"/>
          <a:ea typeface="MS PGothic" pitchFamily="34" charset="-128"/>
          <a:cs typeface="ＭＳ Ｐゴシック" charset="0"/>
        </a:defRPr>
      </a:lvl4pPr>
      <a:lvl5pPr algn="ctr" defTabSz="2085975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Lucida Sans" pitchFamily="34" charset="0"/>
          <a:ea typeface="MS PGothic" pitchFamily="34" charset="-128"/>
          <a:cs typeface="ＭＳ Ｐゴシック" charset="0"/>
        </a:defRPr>
      </a:lvl5pPr>
      <a:lvl6pPr marL="2088049" algn="ctr" defTabSz="2088049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4176097" algn="ctr" defTabSz="2088049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6264147" algn="ctr" defTabSz="2088049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8352196" algn="ctr" defTabSz="2088049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563688" indent="-1563688" algn="l" defTabSz="20859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3390900" indent="-1303338" algn="l" defTabSz="20859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5218113" indent="-1041400" algn="l" defTabSz="20859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7307263" indent="-1041400" algn="l" defTabSz="20859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394825" indent="-1041400" algn="l" defTabSz="20859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484269" indent="-1044024" algn="l" defTabSz="2088049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2317" indent="-1044024" algn="l" defTabSz="2088049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0367" indent="-1044024" algn="l" defTabSz="2088049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8416" indent="-1044024" algn="l" defTabSz="2088049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08804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049" algn="l" defTabSz="208804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097" algn="l" defTabSz="208804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147" algn="l" defTabSz="208804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196" algn="l" defTabSz="208804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245" algn="l" defTabSz="208804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8293" algn="l" defTabSz="208804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6342" algn="l" defTabSz="208804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4392" algn="l" defTabSz="208804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816BCA-88BC-4DBA-87B6-BA2A273B54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927676" y="26986708"/>
            <a:ext cx="13421038" cy="1120653"/>
          </a:xfrm>
        </p:spPr>
        <p:txBody>
          <a:bodyPr/>
          <a:lstStyle/>
          <a:p>
            <a:r>
              <a:rPr lang="de-CH" altLang="de-DE" dirty="0">
                <a:latin typeface="Lucida Sans" panose="020B0602030504020204" pitchFamily="34" charset="0"/>
              </a:rPr>
              <a:t>Departement Soziale Arbeit </a:t>
            </a:r>
          </a:p>
          <a:p>
            <a:r>
              <a:rPr lang="de-CH" altLang="de-DE" dirty="0">
                <a:latin typeface="Lucida Sans" panose="020B0602030504020204" pitchFamily="34" charset="0"/>
              </a:rPr>
              <a:t>Institut Kindheit, Jugend und Familie </a:t>
            </a:r>
            <a:endParaRPr lang="de-DE" altLang="de-DE" dirty="0">
              <a:latin typeface="Lucida Sans" panose="020B0602030504020204" pitchFamily="34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C418765C-D91E-4666-8D71-6B5686A45826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1401773" y="28360800"/>
            <a:ext cx="13420725" cy="1057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e-CH" altLang="de-DE" dirty="0">
                <a:latin typeface="Lucida Sans" panose="020B0602030504020204" pitchFamily="34" charset="0"/>
                <a:cs typeface="Lucida Sans Unicode" panose="020B0602030504020204" pitchFamily="34" charset="0"/>
              </a:rPr>
              <a:t>H</a:t>
            </a:r>
            <a:r>
              <a:rPr lang="de-DE" altLang="de-DE" dirty="0">
                <a:latin typeface="Lucida Sans" panose="020B0602030504020204" pitchFamily="34" charset="0"/>
                <a:cs typeface="Lucida Sans Unicode" panose="020B0602030504020204" pitchFamily="34" charset="0"/>
              </a:rPr>
              <a:t>allerstrasse 10, 3012 Bern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130F6A-CFF6-933D-9E96-3BD1F5385324}"/>
              </a:ext>
            </a:extLst>
          </p:cNvPr>
          <p:cNvSpPr txBox="1"/>
          <p:nvPr/>
        </p:nvSpPr>
        <p:spPr>
          <a:xfrm>
            <a:off x="12198994" y="19612222"/>
            <a:ext cx="369628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8000" b="0" i="0" u="none" strike="noStrike" baseline="0" dirty="0">
                <a:solidFill>
                  <a:srgbClr val="008080"/>
                </a:solidFill>
                <a:latin typeface="UnitSlabPro"/>
              </a:rPr>
              <a:t>Praxis- und Forschungsprojekt POPCORN:</a:t>
            </a:r>
          </a:p>
          <a:p>
            <a:pPr algn="l"/>
            <a:r>
              <a:rPr lang="de-DE" sz="8000" b="0" i="0" u="none" strike="noStrike" baseline="0" dirty="0">
                <a:solidFill>
                  <a:srgbClr val="008080"/>
                </a:solidFill>
                <a:latin typeface="UnitSlabPro"/>
              </a:rPr>
              <a:t>Peer-Arbeit für armutsbetroffene Personen:</a:t>
            </a:r>
          </a:p>
          <a:p>
            <a:pPr algn="l"/>
            <a:r>
              <a:rPr lang="de-DE" sz="8000" b="0" i="0" u="none" strike="noStrike" baseline="0" dirty="0">
                <a:solidFill>
                  <a:srgbClr val="008080"/>
                </a:solidFill>
                <a:latin typeface="UnitSlabPro"/>
              </a:rPr>
              <a:t>Konzept, Einführung und Wirkung</a:t>
            </a:r>
            <a:endParaRPr lang="de-DE" sz="80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75BCC64-1379-7139-40CC-2C3D85271F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77" t="137" r="2965"/>
          <a:stretch/>
        </p:blipFill>
        <p:spPr>
          <a:xfrm>
            <a:off x="10411566" y="1488007"/>
            <a:ext cx="21979787" cy="1657369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7D21F69-1E71-96EF-BF30-A9339D8063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77" t="137" r="2965"/>
          <a:stretch/>
        </p:blipFill>
        <p:spPr>
          <a:xfrm>
            <a:off x="10411566" y="1640407"/>
            <a:ext cx="22132187" cy="165736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283E3A9-E66A-2008-DC12-A56BCBA78A38}"/>
              </a:ext>
            </a:extLst>
          </p:cNvPr>
          <p:cNvSpPr txBox="1"/>
          <p:nvPr/>
        </p:nvSpPr>
        <p:spPr>
          <a:xfrm>
            <a:off x="1934308" y="1934306"/>
            <a:ext cx="321798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8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POPCORN ?</a:t>
            </a:r>
          </a:p>
          <a:p>
            <a:endParaRPr lang="de-CH" sz="8800" dirty="0">
              <a:solidFill>
                <a:schemeClr val="accent4">
                  <a:lumMod val="75000"/>
                </a:schemeClr>
              </a:solidFill>
              <a:latin typeface="UnitSlabPro"/>
              <a:ea typeface="UD Digi Kyokasho N-B" panose="020B0400000000000000" pitchFamily="18" charset="-128"/>
            </a:endParaRPr>
          </a:p>
          <a:p>
            <a:r>
              <a:rPr lang="en-US" sz="8000" dirty="0">
                <a:latin typeface="UnitSlabPro"/>
              </a:rPr>
              <a:t>POPCORN (Peer work for people living in poverty to improve access to support services and well-being: Approaches, implementation and impact) </a:t>
            </a:r>
            <a:r>
              <a:rPr lang="de-CH" sz="80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 </a:t>
            </a:r>
            <a:endParaRPr lang="de-DE" sz="8000" dirty="0">
              <a:solidFill>
                <a:schemeClr val="accent4">
                  <a:lumMod val="75000"/>
                </a:schemeClr>
              </a:solidFill>
              <a:latin typeface="UnitSlabPro"/>
              <a:ea typeface="UD Digi Kyokasho N-B" panose="020B0400000000000000" pitchFamily="18" charset="-128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957A2F3-5794-1F40-35C9-BC0FF9C70D02}"/>
              </a:ext>
            </a:extLst>
          </p:cNvPr>
          <p:cNvSpPr txBox="1"/>
          <p:nvPr/>
        </p:nvSpPr>
        <p:spPr>
          <a:xfrm>
            <a:off x="1934308" y="7932712"/>
            <a:ext cx="32179846" cy="1665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8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Projektziele (zusammengefasst) </a:t>
            </a:r>
          </a:p>
          <a:p>
            <a:endParaRPr lang="de-CH" sz="3200" dirty="0">
              <a:solidFill>
                <a:schemeClr val="accent4">
                  <a:lumMod val="75000"/>
                </a:schemeClr>
              </a:solidFill>
              <a:latin typeface="UnitSlabPro"/>
              <a:ea typeface="UD Digi Kyokasho N-B" panose="020B0400000000000000" pitchFamily="18" charset="-128"/>
            </a:endParaRPr>
          </a:p>
          <a:p>
            <a:r>
              <a:rPr lang="de-CH" sz="88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Hauptziel I </a:t>
            </a:r>
          </a:p>
          <a:p>
            <a:endParaRPr lang="de-CH" sz="2000" dirty="0">
              <a:solidFill>
                <a:schemeClr val="accent4">
                  <a:lumMod val="75000"/>
                </a:schemeClr>
              </a:solidFill>
              <a:latin typeface="UnitSlabPro"/>
              <a:ea typeface="UD Digi Kyokasho N-B" panose="020B0400000000000000" pitchFamily="18" charset="-128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de-CH" sz="8800" b="0" i="0" dirty="0">
                <a:solidFill>
                  <a:srgbClr val="000000"/>
                </a:solidFill>
                <a:effectLst/>
                <a:latin typeface="UnitSlabPro"/>
              </a:rPr>
              <a:t>Unterschiedliche Anspruchsgruppen werden durch gezielte Informations- und Unterstützungsmassnahmen ermutigt, private und</a:t>
            </a:r>
            <a:r>
              <a:rPr lang="de-CH" sz="8800" dirty="0">
                <a:solidFill>
                  <a:srgbClr val="000000"/>
                </a:solidFill>
                <a:latin typeface="UnitSlabPro"/>
              </a:rPr>
              <a:t>/ </a:t>
            </a:r>
            <a:r>
              <a:rPr lang="de-CH" sz="8800" b="0" i="0" dirty="0">
                <a:solidFill>
                  <a:srgbClr val="000000"/>
                </a:solidFill>
                <a:effectLst/>
                <a:latin typeface="UnitSlabPro"/>
              </a:rPr>
              <a:t>oder  öffentliche Hilfsangebote in Anspruch zu nehmen, um ihr Wohlbefinden zu steigern. </a:t>
            </a:r>
            <a:r>
              <a:rPr lang="de-CH" sz="1800" b="0" i="0" dirty="0">
                <a:solidFill>
                  <a:srgbClr val="000000"/>
                </a:solidFill>
                <a:effectLst/>
                <a:latin typeface="UnitSlabPro"/>
              </a:rPr>
              <a:t>.. </a:t>
            </a:r>
          </a:p>
          <a:p>
            <a:pPr algn="l" rtl="0" fontAlgn="base"/>
            <a:endParaRPr lang="de-CH" sz="1800" dirty="0">
              <a:solidFill>
                <a:srgbClr val="000000"/>
              </a:solidFill>
              <a:latin typeface="UnitSlabPro"/>
            </a:endParaRPr>
          </a:p>
          <a:p>
            <a:r>
              <a:rPr lang="de-CH" sz="8800" b="0" i="0" dirty="0">
                <a:solidFill>
                  <a:srgbClr val="000000"/>
                </a:solidFill>
                <a:effectLst/>
                <a:latin typeface="UnitSlabPro"/>
              </a:rPr>
              <a:t> </a:t>
            </a:r>
            <a:r>
              <a:rPr lang="de-CH" sz="88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Hauptziel II  </a:t>
            </a:r>
          </a:p>
          <a:p>
            <a:pPr algn="l" rtl="0" fontAlgn="base"/>
            <a:endParaRPr lang="de-CH" sz="2000" b="0" i="0" dirty="0">
              <a:solidFill>
                <a:srgbClr val="000000"/>
              </a:solidFill>
              <a:effectLst/>
              <a:latin typeface="UnitSlabPro"/>
            </a:endParaRPr>
          </a:p>
          <a:p>
            <a:pPr algn="l" rtl="0" fontAlgn="base"/>
            <a:r>
              <a:rPr lang="de-CH" sz="1800" b="0" i="0" dirty="0">
                <a:solidFill>
                  <a:srgbClr val="000000"/>
                </a:solidFill>
                <a:effectLst/>
                <a:latin typeface="UnitSlabPro"/>
              </a:rPr>
              <a:t> </a:t>
            </a:r>
            <a:endParaRPr lang="de-CH" sz="2000" b="0" i="0" dirty="0">
              <a:solidFill>
                <a:srgbClr val="000000"/>
              </a:solidFill>
              <a:effectLst/>
              <a:latin typeface="UnitSlabPro"/>
            </a:endParaRPr>
          </a:p>
          <a:p>
            <a:pPr marL="1143000" indent="-1143000" algn="l" rtl="0" fontAlgn="base">
              <a:buFont typeface="Arial" panose="020B0604020202020204" pitchFamily="34" charset="0"/>
              <a:buChar char="•"/>
            </a:pPr>
            <a:r>
              <a:rPr lang="de-CH" sz="8800" b="0" i="0" dirty="0">
                <a:solidFill>
                  <a:srgbClr val="000000"/>
                </a:solidFill>
                <a:effectLst/>
                <a:latin typeface="UnitSlabPro"/>
              </a:rPr>
              <a:t>Die Effekte und Auswirkungen der Informations- und Unterstützungsmassnahmen sind aus der Perspektive der Peers, der Nutzenden und professionelle Unterstützungsdienste mit Bezug auf das Wohlbefinden der Peers und Nutzenden analysiert. 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3033E69-DA89-D3E9-9E51-4F5C542845A6}"/>
              </a:ext>
            </a:extLst>
          </p:cNvPr>
          <p:cNvSpPr txBox="1"/>
          <p:nvPr/>
        </p:nvSpPr>
        <p:spPr>
          <a:xfrm>
            <a:off x="1512276" y="1820620"/>
            <a:ext cx="40140731" cy="25822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8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Projektanlage Teil I </a:t>
            </a:r>
          </a:p>
          <a:p>
            <a:endParaRPr lang="de-CH" sz="8800" b="0" i="0" dirty="0">
              <a:solidFill>
                <a:srgbClr val="000000"/>
              </a:solidFill>
              <a:effectLst/>
              <a:latin typeface="UnitSlabPro"/>
            </a:endParaRPr>
          </a:p>
          <a:p>
            <a:endParaRPr lang="de-CH" sz="7200" b="0" i="0" dirty="0">
              <a:solidFill>
                <a:srgbClr val="000000"/>
              </a:solidFill>
              <a:effectLst/>
              <a:latin typeface="UnitSlabPro"/>
            </a:endParaRPr>
          </a:p>
          <a:p>
            <a:endParaRPr lang="de-CH" sz="7200" dirty="0">
              <a:solidFill>
                <a:srgbClr val="000000"/>
              </a:solidFill>
              <a:latin typeface="UnitSlabPro"/>
            </a:endParaRPr>
          </a:p>
          <a:p>
            <a:endParaRPr lang="de-CH" sz="7200" b="0" i="0" dirty="0">
              <a:solidFill>
                <a:srgbClr val="000000"/>
              </a:solidFill>
              <a:effectLst/>
              <a:latin typeface="UnitSlabPro"/>
            </a:endParaRPr>
          </a:p>
          <a:p>
            <a:endParaRPr lang="de-CH" sz="7200" dirty="0">
              <a:solidFill>
                <a:srgbClr val="000000"/>
              </a:solidFill>
              <a:latin typeface="UnitSlabPro"/>
            </a:endParaRPr>
          </a:p>
          <a:p>
            <a:endParaRPr lang="de-CH" sz="7200" dirty="0">
              <a:solidFill>
                <a:srgbClr val="000000"/>
              </a:solidFill>
              <a:latin typeface="UnitSlabPro"/>
            </a:endParaRPr>
          </a:p>
          <a:p>
            <a:endParaRPr lang="de-CH" sz="8800" b="1" i="0" dirty="0">
              <a:solidFill>
                <a:srgbClr val="000000"/>
              </a:solidFill>
              <a:effectLst/>
              <a:latin typeface="UnitSlabPro"/>
            </a:endParaRPr>
          </a:p>
          <a:p>
            <a:endParaRPr lang="de-CH" sz="8800" b="1" dirty="0">
              <a:solidFill>
                <a:srgbClr val="000000"/>
              </a:solidFill>
              <a:latin typeface="UnitSlabPro"/>
            </a:endParaRPr>
          </a:p>
          <a:p>
            <a:endParaRPr lang="de-CH" sz="8800" b="1" dirty="0">
              <a:solidFill>
                <a:srgbClr val="000000"/>
              </a:solidFill>
              <a:latin typeface="UnitSlabPro"/>
            </a:endParaRPr>
          </a:p>
          <a:p>
            <a:r>
              <a:rPr lang="de-CH" sz="8800" b="1" i="0" dirty="0">
                <a:solidFill>
                  <a:srgbClr val="000000"/>
                </a:solidFill>
                <a:effectLst/>
                <a:latin typeface="UnitSlabPro"/>
              </a:rPr>
              <a:t>Peers: </a:t>
            </a:r>
            <a:r>
              <a:rPr lang="de-CH" sz="7200" b="0" i="0" dirty="0">
                <a:solidFill>
                  <a:srgbClr val="000000"/>
                </a:solidFill>
                <a:effectLst/>
                <a:latin typeface="UnitSlabPro"/>
              </a:rPr>
              <a:t>sind armutserfahrene Menschen, welche über eine spezialisierte Ausbildung dazu befähigt sind, ander</a:t>
            </a:r>
            <a:r>
              <a:rPr lang="de-CH" sz="7200" dirty="0">
                <a:solidFill>
                  <a:srgbClr val="000000"/>
                </a:solidFill>
                <a:latin typeface="UnitSlabPro"/>
              </a:rPr>
              <a:t>e armutserfahrene Menschen bei der Inanspruchnahme von private und öffentliche Hilfsangebote zu begleiten oder sie dazu zu ermutigen </a:t>
            </a:r>
          </a:p>
          <a:p>
            <a:endParaRPr lang="de-CH" sz="7200" dirty="0">
              <a:solidFill>
                <a:srgbClr val="000000"/>
              </a:solidFill>
              <a:latin typeface="UnitSlabPro"/>
            </a:endParaRPr>
          </a:p>
          <a:p>
            <a:r>
              <a:rPr lang="de-CH" sz="8800" b="1" dirty="0">
                <a:solidFill>
                  <a:srgbClr val="000000"/>
                </a:solidFill>
                <a:latin typeface="UnitSlabPro"/>
              </a:rPr>
              <a:t>Nutzende: </a:t>
            </a:r>
            <a:r>
              <a:rPr lang="de-CH" sz="7200" dirty="0">
                <a:solidFill>
                  <a:srgbClr val="000000"/>
                </a:solidFill>
                <a:latin typeface="UnitSlabPro"/>
              </a:rPr>
              <a:t>sind Personen in einer aktuellen Armuts- oder Armutsgefährdungssituation, welche sich durch die Peers begleiten lassen wollen. </a:t>
            </a:r>
          </a:p>
          <a:p>
            <a:endParaRPr lang="de-CH" sz="7200" dirty="0">
              <a:solidFill>
                <a:srgbClr val="000000"/>
              </a:solidFill>
              <a:latin typeface="UnitSlabPro"/>
            </a:endParaRPr>
          </a:p>
          <a:p>
            <a:r>
              <a:rPr lang="de-CH" sz="8800" b="1" dirty="0">
                <a:solidFill>
                  <a:srgbClr val="000000"/>
                </a:solidFill>
                <a:latin typeface="UnitSlabPro"/>
              </a:rPr>
              <a:t>Institutionen: </a:t>
            </a:r>
            <a:r>
              <a:rPr lang="de-CH" sz="7200" dirty="0">
                <a:solidFill>
                  <a:srgbClr val="000000"/>
                </a:solidFill>
                <a:latin typeface="UnitSlabPro"/>
              </a:rPr>
              <a:t>sind interessierte Angebote, Organisationen oder Dienstleistungen, die im Rahmen von Popcorn an eine Zusammenarbeit interessiert sind.   </a:t>
            </a:r>
          </a:p>
          <a:p>
            <a:endParaRPr lang="de-CH" sz="8800" b="0" i="0" dirty="0">
              <a:solidFill>
                <a:srgbClr val="000000"/>
              </a:solidFill>
              <a:effectLst/>
              <a:latin typeface="UnitSlabPro"/>
            </a:endParaRPr>
          </a:p>
          <a:p>
            <a:endParaRPr lang="de-CH" sz="8800" b="0" i="0" dirty="0">
              <a:solidFill>
                <a:srgbClr val="000000"/>
              </a:solidFill>
              <a:effectLst/>
              <a:latin typeface="UnitSlabPro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C5FADCA-BEC8-E2DB-DE21-49537D9DA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1784" y="3331854"/>
            <a:ext cx="16541223" cy="9954142"/>
          </a:xfrm>
          <a:prstGeom prst="rect">
            <a:avLst/>
          </a:prstGeom>
        </p:spPr>
      </p:pic>
      <p:sp>
        <p:nvSpPr>
          <p:cNvPr id="42" name="Textfeld 41">
            <a:extLst>
              <a:ext uri="{FF2B5EF4-FFF2-40B4-BE49-F238E27FC236}">
                <a16:creationId xmlns:a16="http://schemas.microsoft.com/office/drawing/2014/main" id="{244D6A50-C9D6-2E6A-30CA-0C64753F2264}"/>
              </a:ext>
            </a:extLst>
          </p:cNvPr>
          <p:cNvSpPr txBox="1"/>
          <p:nvPr/>
        </p:nvSpPr>
        <p:spPr>
          <a:xfrm>
            <a:off x="1158693" y="6416099"/>
            <a:ext cx="239854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600" b="1" dirty="0">
                <a:solidFill>
                  <a:srgbClr val="000000"/>
                </a:solidFill>
                <a:latin typeface="UnitSlabPro"/>
              </a:rPr>
              <a:t>Projektteam: </a:t>
            </a:r>
            <a:r>
              <a:rPr lang="de-CH" sz="7200" dirty="0">
                <a:solidFill>
                  <a:srgbClr val="000000"/>
                </a:solidFill>
                <a:latin typeface="UnitSlabPro"/>
              </a:rPr>
              <a:t>besteht aus Forschenden und Menschen mit Armutserfahrungen, welche ihren Fach- und Erfahrungs- expertisen entsprechend am Projekt mitarbeiten</a:t>
            </a:r>
            <a:endParaRPr lang="de-DE" sz="7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3E9861B-5E42-0431-7245-4CB6C56DFC0C}"/>
              </a:ext>
            </a:extLst>
          </p:cNvPr>
          <p:cNvSpPr txBox="1"/>
          <p:nvPr/>
        </p:nvSpPr>
        <p:spPr>
          <a:xfrm>
            <a:off x="1934308" y="1964841"/>
            <a:ext cx="32179846" cy="1585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8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Projektanlage Teil II</a:t>
            </a:r>
          </a:p>
          <a:p>
            <a:endParaRPr lang="de-CH" sz="8800" b="0" i="0" dirty="0">
              <a:solidFill>
                <a:srgbClr val="000000"/>
              </a:solidFill>
              <a:effectLst/>
              <a:latin typeface="UnitSlabPro"/>
            </a:endParaRPr>
          </a:p>
          <a:p>
            <a:r>
              <a:rPr lang="de-CH" sz="8800" b="1" i="0" dirty="0">
                <a:solidFill>
                  <a:srgbClr val="000000"/>
                </a:solidFill>
                <a:effectLst/>
                <a:latin typeface="UnitSlabPro"/>
              </a:rPr>
              <a:t>Ort: </a:t>
            </a:r>
            <a:r>
              <a:rPr lang="de-CH" sz="7200" b="0" i="0" dirty="0">
                <a:solidFill>
                  <a:srgbClr val="000000"/>
                </a:solidFill>
                <a:effectLst/>
                <a:latin typeface="UnitSlabPro"/>
              </a:rPr>
              <a:t>Das gesamte Projekt fokussiert eine Peerbegleitung in den Städten Biel, Bern und Neuenburg. Die einzelnen Peerkonzepte werden an die jeweiligen Spezifika der Städt</a:t>
            </a:r>
            <a:r>
              <a:rPr lang="de-CH" sz="7200" dirty="0">
                <a:solidFill>
                  <a:srgbClr val="000000"/>
                </a:solidFill>
                <a:latin typeface="UnitSlabPro"/>
              </a:rPr>
              <a:t>e und den Möglichkeiten der Institutionen angepasst. </a:t>
            </a:r>
          </a:p>
          <a:p>
            <a:endParaRPr lang="de-CH" sz="8800" b="1" dirty="0">
              <a:solidFill>
                <a:srgbClr val="000000"/>
              </a:solidFill>
              <a:latin typeface="UnitSlabPro"/>
            </a:endParaRPr>
          </a:p>
          <a:p>
            <a:r>
              <a:rPr lang="de-CH" sz="8800" b="1" dirty="0">
                <a:solidFill>
                  <a:srgbClr val="000000"/>
                </a:solidFill>
                <a:latin typeface="UnitSlabPro"/>
              </a:rPr>
              <a:t>Zeitplan</a:t>
            </a:r>
            <a:r>
              <a:rPr lang="de-CH" sz="8800" dirty="0">
                <a:solidFill>
                  <a:srgbClr val="000000"/>
                </a:solidFill>
                <a:latin typeface="UnitSlabPro"/>
              </a:rPr>
              <a:t>: </a:t>
            </a:r>
          </a:p>
          <a:p>
            <a:endParaRPr lang="de-CH" sz="8800" dirty="0">
              <a:solidFill>
                <a:srgbClr val="000000"/>
              </a:solidFill>
              <a:latin typeface="UnitSlabPro"/>
            </a:endParaRPr>
          </a:p>
          <a:p>
            <a:endParaRPr lang="de-CH" sz="8800" dirty="0">
              <a:solidFill>
                <a:srgbClr val="000000"/>
              </a:solidFill>
              <a:latin typeface="UnitSlabPro"/>
            </a:endParaRPr>
          </a:p>
          <a:p>
            <a:endParaRPr lang="de-CH" sz="8800" b="0" i="0" dirty="0">
              <a:solidFill>
                <a:srgbClr val="000000"/>
              </a:solidFill>
              <a:effectLst/>
              <a:latin typeface="UnitSlabPro"/>
            </a:endParaRPr>
          </a:p>
          <a:p>
            <a:endParaRPr lang="de-CH" sz="8800" b="0" i="0" dirty="0">
              <a:solidFill>
                <a:srgbClr val="000000"/>
              </a:solidFill>
              <a:effectLst/>
              <a:latin typeface="UnitSlabPro"/>
            </a:endParaRPr>
          </a:p>
          <a:p>
            <a:endParaRPr lang="de-CH" sz="8800" b="0" i="0" dirty="0">
              <a:solidFill>
                <a:srgbClr val="000000"/>
              </a:solidFill>
              <a:effectLst/>
              <a:latin typeface="UnitSlabPro"/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7039C708-8708-5EEC-075A-22D3FAF0BD8A}"/>
              </a:ext>
            </a:extLst>
          </p:cNvPr>
          <p:cNvSpPr/>
          <p:nvPr/>
        </p:nvSpPr>
        <p:spPr>
          <a:xfrm>
            <a:off x="857590" y="11386938"/>
            <a:ext cx="39424414" cy="110906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800" dirty="0"/>
              <a:t>PEER- Projekt- Implementierung </a:t>
            </a:r>
            <a:endParaRPr lang="de-DE" sz="4800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96CFEAE2-A256-70F8-1934-9F7FC1806DA9}"/>
              </a:ext>
            </a:extLst>
          </p:cNvPr>
          <p:cNvSpPr/>
          <p:nvPr/>
        </p:nvSpPr>
        <p:spPr>
          <a:xfrm>
            <a:off x="753223" y="20928099"/>
            <a:ext cx="39424414" cy="1057275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800" dirty="0"/>
              <a:t>Wirkungsforschung </a:t>
            </a:r>
            <a:endParaRPr lang="de-DE" sz="4800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AFB2832F-7D03-1954-5A72-796C49ECE952}"/>
              </a:ext>
            </a:extLst>
          </p:cNvPr>
          <p:cNvSpPr/>
          <p:nvPr/>
        </p:nvSpPr>
        <p:spPr>
          <a:xfrm>
            <a:off x="857590" y="13325618"/>
            <a:ext cx="6138669" cy="5532722"/>
          </a:xfrm>
          <a:prstGeom prst="roundRect">
            <a:avLst/>
          </a:prstGeom>
          <a:solidFill>
            <a:srgbClr val="4F9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800" dirty="0"/>
              <a:t>Vorprojektphase</a:t>
            </a:r>
          </a:p>
          <a:p>
            <a:pPr algn="ctr"/>
            <a:endParaRPr lang="de-CH" sz="4800" dirty="0"/>
          </a:p>
          <a:p>
            <a:pPr algn="ctr"/>
            <a:r>
              <a:rPr lang="de-CH" sz="4800" dirty="0"/>
              <a:t>Flyer </a:t>
            </a:r>
            <a:endParaRPr lang="de-DE" sz="4800" dirty="0"/>
          </a:p>
          <a:p>
            <a:pPr algn="ctr"/>
            <a:endParaRPr lang="de-CH" sz="4800" dirty="0"/>
          </a:p>
          <a:p>
            <a:pPr algn="ctr"/>
            <a:r>
              <a:rPr lang="de-CH" sz="4800" dirty="0"/>
              <a:t>Grobkonzept</a:t>
            </a:r>
          </a:p>
          <a:p>
            <a:pPr algn="ctr"/>
            <a:r>
              <a:rPr lang="de-CH" sz="4800" dirty="0"/>
              <a:t>Rekrutierung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028D86D-DD98-002C-32E9-C265573C88DB}"/>
              </a:ext>
            </a:extLst>
          </p:cNvPr>
          <p:cNvSpPr/>
          <p:nvPr/>
        </p:nvSpPr>
        <p:spPr>
          <a:xfrm>
            <a:off x="8072977" y="13331182"/>
            <a:ext cx="6138669" cy="5527158"/>
          </a:xfrm>
          <a:prstGeom prst="roundRect">
            <a:avLst/>
          </a:prstGeom>
          <a:solidFill>
            <a:srgbClr val="4F9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5400" dirty="0"/>
          </a:p>
          <a:p>
            <a:pPr algn="ctr"/>
            <a:endParaRPr lang="de-CH" sz="5400" dirty="0"/>
          </a:p>
          <a:p>
            <a:pPr algn="ctr"/>
            <a:r>
              <a:rPr lang="de-CH" sz="5400" dirty="0"/>
              <a:t>Projektstart</a:t>
            </a:r>
          </a:p>
          <a:p>
            <a:pPr algn="ctr"/>
            <a:endParaRPr lang="de-CH" sz="5400" dirty="0"/>
          </a:p>
          <a:p>
            <a:pPr algn="ctr"/>
            <a:r>
              <a:rPr lang="de-CH" sz="4800" dirty="0"/>
              <a:t>Literaturrecherche</a:t>
            </a:r>
          </a:p>
          <a:p>
            <a:pPr algn="ctr"/>
            <a:r>
              <a:rPr lang="de-CH" sz="4800" dirty="0"/>
              <a:t>Good practice</a:t>
            </a:r>
          </a:p>
          <a:p>
            <a:pPr algn="ctr"/>
            <a:r>
              <a:rPr lang="de-CH" sz="4800" dirty="0"/>
              <a:t>Rekrutierung </a:t>
            </a:r>
          </a:p>
          <a:p>
            <a:pPr algn="ctr"/>
            <a:endParaRPr lang="de-CH" sz="4800" dirty="0"/>
          </a:p>
          <a:p>
            <a:pPr algn="ctr"/>
            <a:endParaRPr lang="de-DE" sz="4800" dirty="0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8A73B825-A023-8949-5611-07998676867A}"/>
              </a:ext>
            </a:extLst>
          </p:cNvPr>
          <p:cNvSpPr/>
          <p:nvPr/>
        </p:nvSpPr>
        <p:spPr>
          <a:xfrm>
            <a:off x="14960672" y="13303513"/>
            <a:ext cx="6138669" cy="5532722"/>
          </a:xfrm>
          <a:prstGeom prst="roundRect">
            <a:avLst/>
          </a:prstGeom>
          <a:solidFill>
            <a:srgbClr val="4F9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800" dirty="0"/>
              <a:t>Erarbeitung Peermodelle </a:t>
            </a:r>
          </a:p>
          <a:p>
            <a:pPr algn="ctr"/>
            <a:endParaRPr lang="de-CH" sz="4800" dirty="0"/>
          </a:p>
          <a:p>
            <a:pPr algn="ctr"/>
            <a:endParaRPr lang="de-CH" sz="4800" dirty="0"/>
          </a:p>
          <a:p>
            <a:pPr algn="ctr"/>
            <a:r>
              <a:rPr lang="de-CH" sz="4800" dirty="0"/>
              <a:t>Auswahl der Peers </a:t>
            </a:r>
            <a:endParaRPr lang="de-DE" sz="4800" dirty="0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F7D15B62-D5D7-F418-EEBB-90FC0628E337}"/>
              </a:ext>
            </a:extLst>
          </p:cNvPr>
          <p:cNvSpPr/>
          <p:nvPr/>
        </p:nvSpPr>
        <p:spPr>
          <a:xfrm>
            <a:off x="22074999" y="13331182"/>
            <a:ext cx="6138669" cy="5485274"/>
          </a:xfrm>
          <a:prstGeom prst="roundRect">
            <a:avLst/>
          </a:prstGeom>
          <a:solidFill>
            <a:srgbClr val="4F9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4800" dirty="0"/>
          </a:p>
          <a:p>
            <a:pPr algn="ctr"/>
            <a:r>
              <a:rPr lang="de-CH" sz="4800" dirty="0"/>
              <a:t>Peer-</a:t>
            </a:r>
            <a:r>
              <a:rPr lang="de-CH" dirty="0"/>
              <a:t> </a:t>
            </a:r>
            <a:r>
              <a:rPr lang="de-CH" sz="4800" dirty="0"/>
              <a:t>Schulung</a:t>
            </a:r>
          </a:p>
          <a:p>
            <a:pPr algn="ctr"/>
            <a:endParaRPr lang="de-CH" sz="4800" dirty="0"/>
          </a:p>
          <a:p>
            <a:pPr algn="ctr"/>
            <a:r>
              <a:rPr lang="de-CH" sz="4800" dirty="0"/>
              <a:t> Zusammenarbeit mit Institutionen</a:t>
            </a:r>
          </a:p>
          <a:p>
            <a:pPr algn="ctr"/>
            <a:endParaRPr lang="de-DE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C4147AD0-7FF1-6438-3C18-46D380E909B1}"/>
              </a:ext>
            </a:extLst>
          </p:cNvPr>
          <p:cNvSpPr/>
          <p:nvPr/>
        </p:nvSpPr>
        <p:spPr>
          <a:xfrm>
            <a:off x="28868136" y="13331182"/>
            <a:ext cx="6138669" cy="5485274"/>
          </a:xfrm>
          <a:prstGeom prst="roundRect">
            <a:avLst/>
          </a:prstGeom>
          <a:solidFill>
            <a:srgbClr val="4F9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800" dirty="0"/>
              <a:t>PEER –Begleitung an den drei Standorten</a:t>
            </a:r>
            <a:endParaRPr lang="de-DE" sz="4800" dirty="0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49089F0-E3B4-F51C-F66E-97E51638D0DE}"/>
              </a:ext>
            </a:extLst>
          </p:cNvPr>
          <p:cNvSpPr/>
          <p:nvPr/>
        </p:nvSpPr>
        <p:spPr>
          <a:xfrm>
            <a:off x="8072977" y="22838023"/>
            <a:ext cx="5459506" cy="2294672"/>
          </a:xfrm>
          <a:prstGeom prst="roundRect">
            <a:avLst/>
          </a:prstGeom>
          <a:solidFill>
            <a:srgbClr val="4F9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600" dirty="0"/>
              <a:t>Literaturrecherche</a:t>
            </a:r>
            <a:r>
              <a:rPr lang="de-CH" dirty="0"/>
              <a:t> </a:t>
            </a:r>
            <a:endParaRPr lang="de-DE" dirty="0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FA03FFB4-F8F4-169C-7EF3-749E3622A643}"/>
              </a:ext>
            </a:extLst>
          </p:cNvPr>
          <p:cNvSpPr/>
          <p:nvPr/>
        </p:nvSpPr>
        <p:spPr>
          <a:xfrm>
            <a:off x="15193079" y="22796326"/>
            <a:ext cx="5459506" cy="2211278"/>
          </a:xfrm>
          <a:prstGeom prst="roundRect">
            <a:avLst/>
          </a:prstGeom>
          <a:solidFill>
            <a:srgbClr val="4F9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/>
              <a:t>Erstellung der Erhebungsmethoden </a:t>
            </a:r>
            <a:endParaRPr lang="de-DE" sz="3200" dirty="0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280DE504-742E-86D9-97FF-6A65648C90A9}"/>
              </a:ext>
            </a:extLst>
          </p:cNvPr>
          <p:cNvSpPr/>
          <p:nvPr/>
        </p:nvSpPr>
        <p:spPr>
          <a:xfrm>
            <a:off x="22313181" y="22754629"/>
            <a:ext cx="5459506" cy="2294672"/>
          </a:xfrm>
          <a:prstGeom prst="roundRect">
            <a:avLst/>
          </a:prstGeom>
          <a:solidFill>
            <a:srgbClr val="4F9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/>
              <a:t>Erstellung und Testung der Erhebungsmethoden</a:t>
            </a:r>
            <a:endParaRPr lang="de-DE" sz="3200" dirty="0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755A20F2-7BFE-BC5E-8EA9-05123ECC00DD}"/>
              </a:ext>
            </a:extLst>
          </p:cNvPr>
          <p:cNvSpPr/>
          <p:nvPr/>
        </p:nvSpPr>
        <p:spPr>
          <a:xfrm>
            <a:off x="35006805" y="22712932"/>
            <a:ext cx="5459506" cy="2294672"/>
          </a:xfrm>
          <a:prstGeom prst="roundRect">
            <a:avLst/>
          </a:prstGeom>
          <a:solidFill>
            <a:srgbClr val="4F9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800" dirty="0"/>
              <a:t>Analyse und Synthese </a:t>
            </a:r>
            <a:endParaRPr lang="de-DE" sz="4800" dirty="0"/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F751F403-F15D-8A58-CB33-CFCFA24A7746}"/>
              </a:ext>
            </a:extLst>
          </p:cNvPr>
          <p:cNvSpPr/>
          <p:nvPr/>
        </p:nvSpPr>
        <p:spPr>
          <a:xfrm>
            <a:off x="28811546" y="22754629"/>
            <a:ext cx="5459506" cy="2294672"/>
          </a:xfrm>
          <a:prstGeom prst="roundRect">
            <a:avLst/>
          </a:prstGeom>
          <a:solidFill>
            <a:srgbClr val="4F9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800" dirty="0"/>
              <a:t>Datenerhebung</a:t>
            </a:r>
            <a:r>
              <a:rPr lang="de-CH" dirty="0"/>
              <a:t> </a:t>
            </a:r>
            <a:endParaRPr lang="de-DE" dirty="0"/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C60DE72F-3392-D5EA-81F1-2AE4EC13E38B}"/>
              </a:ext>
            </a:extLst>
          </p:cNvPr>
          <p:cNvSpPr/>
          <p:nvPr/>
        </p:nvSpPr>
        <p:spPr>
          <a:xfrm rot="16200000">
            <a:off x="36230376" y="16048556"/>
            <a:ext cx="10894148" cy="93167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800" dirty="0"/>
              <a:t>Projektabschluss/ Konferenz 2029  </a:t>
            </a:r>
            <a:endParaRPr lang="de-DE" sz="48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F256B6D-BFCA-8061-786D-67185C952C81}"/>
              </a:ext>
            </a:extLst>
          </p:cNvPr>
          <p:cNvSpPr txBox="1"/>
          <p:nvPr/>
        </p:nvSpPr>
        <p:spPr>
          <a:xfrm>
            <a:off x="1395948" y="19176048"/>
            <a:ext cx="50619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600" dirty="0"/>
              <a:t>Bis Aug. 2025</a:t>
            </a:r>
            <a:endParaRPr lang="de-DE" sz="6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F9DBB8A-D1AE-D706-5AC4-F0D7B08D2353}"/>
              </a:ext>
            </a:extLst>
          </p:cNvPr>
          <p:cNvSpPr txBox="1"/>
          <p:nvPr/>
        </p:nvSpPr>
        <p:spPr>
          <a:xfrm>
            <a:off x="8611335" y="19091200"/>
            <a:ext cx="50619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600" dirty="0"/>
              <a:t>ab Aug. 2025</a:t>
            </a:r>
            <a:endParaRPr lang="de-DE" sz="66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1F3D3ED-1FCE-5C95-4866-23AD52E6091B}"/>
              </a:ext>
            </a:extLst>
          </p:cNvPr>
          <p:cNvSpPr txBox="1"/>
          <p:nvPr/>
        </p:nvSpPr>
        <p:spPr>
          <a:xfrm>
            <a:off x="15403479" y="19048049"/>
            <a:ext cx="50619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600" dirty="0"/>
              <a:t>ab Aug. 2025</a:t>
            </a:r>
            <a:endParaRPr lang="de-DE" sz="66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403D079-1588-DBF6-D3A0-111B986DCE48}"/>
              </a:ext>
            </a:extLst>
          </p:cNvPr>
          <p:cNvSpPr txBox="1"/>
          <p:nvPr/>
        </p:nvSpPr>
        <p:spPr>
          <a:xfrm>
            <a:off x="22812135" y="18971320"/>
            <a:ext cx="50619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600" dirty="0"/>
              <a:t>ca. Feb 2026</a:t>
            </a:r>
            <a:endParaRPr lang="de-DE" sz="66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95FA77C-43CD-6136-E18C-B2CE33EC5C72}"/>
              </a:ext>
            </a:extLst>
          </p:cNvPr>
          <p:cNvSpPr txBox="1"/>
          <p:nvPr/>
        </p:nvSpPr>
        <p:spPr>
          <a:xfrm>
            <a:off x="29480897" y="18991248"/>
            <a:ext cx="50619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600" dirty="0"/>
              <a:t>ca. Juni 2026</a:t>
            </a:r>
            <a:endParaRPr lang="de-DE" sz="66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096DB21-61D2-36EA-57DF-A4F8F6D3361B}"/>
              </a:ext>
            </a:extLst>
          </p:cNvPr>
          <p:cNvSpPr txBox="1"/>
          <p:nvPr/>
        </p:nvSpPr>
        <p:spPr>
          <a:xfrm>
            <a:off x="35810078" y="18971320"/>
            <a:ext cx="50619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600" dirty="0"/>
              <a:t>ab. 2027</a:t>
            </a:r>
            <a:endParaRPr lang="de-DE" sz="6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9CD61A1-F946-5336-2E50-26C77ADEA1DE}"/>
              </a:ext>
            </a:extLst>
          </p:cNvPr>
          <p:cNvSpPr txBox="1"/>
          <p:nvPr/>
        </p:nvSpPr>
        <p:spPr>
          <a:xfrm>
            <a:off x="1362766" y="1323235"/>
            <a:ext cx="23149339" cy="2508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88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Aktueller Stand</a:t>
            </a:r>
          </a:p>
          <a:p>
            <a:endParaRPr lang="de-CH" sz="8000" dirty="0">
              <a:solidFill>
                <a:schemeClr val="accent4">
                  <a:lumMod val="75000"/>
                </a:schemeClr>
              </a:solidFill>
              <a:latin typeface="UnitSlabPro"/>
              <a:ea typeface="UD Digi Kyokasho N-B" panose="020B0400000000000000" pitchFamily="18" charset="-128"/>
            </a:endParaRPr>
          </a:p>
          <a:p>
            <a:r>
              <a:rPr lang="de-CH" sz="80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Wir suchen Peers …</a:t>
            </a:r>
          </a:p>
          <a:p>
            <a:endParaRPr lang="de-CH" sz="8000" dirty="0">
              <a:solidFill>
                <a:schemeClr val="accent4">
                  <a:lumMod val="75000"/>
                </a:schemeClr>
              </a:solidFill>
              <a:latin typeface="UnitSlabPro"/>
              <a:ea typeface="UD Digi Kyokasho N-B" panose="020B0400000000000000" pitchFamily="18" charset="-128"/>
            </a:endParaRPr>
          </a:p>
          <a:p>
            <a:pPr marL="2082800" indent="-1016000" defTabSz="2590800">
              <a:buFont typeface="Arial" panose="020B0604020202020204" pitchFamily="34" charset="0"/>
              <a:buChar char="•"/>
            </a:pPr>
            <a:r>
              <a:rPr lang="de-CH" sz="7200" dirty="0">
                <a:latin typeface="UnitSlabPro"/>
                <a:ea typeface="UD Digi Kyokasho N-B" panose="020B0400000000000000" pitchFamily="18" charset="-128"/>
              </a:rPr>
              <a:t>… aus den Städten Bern, Biel oder Neuenburg mit   	  eigener Armutserfahrung </a:t>
            </a:r>
          </a:p>
          <a:p>
            <a:pPr marL="2082800" indent="-1016000" defTabSz="2590800">
              <a:buFont typeface="Arial" panose="020B0604020202020204" pitchFamily="34" charset="0"/>
              <a:buChar char="•"/>
            </a:pPr>
            <a:r>
              <a:rPr lang="de-CH" sz="7200" dirty="0">
                <a:latin typeface="UnitSlabPro"/>
                <a:ea typeface="UD Digi Kyokasho N-B" panose="020B0400000000000000" pitchFamily="18" charset="-128"/>
              </a:rPr>
              <a:t>… welche selber Unterstützung erhalten oder erhalten 	  haben , zum Beispiel durch den Sozialdienst, die 	  Winterhilfe, die Schreibstube oder anderen… </a:t>
            </a:r>
          </a:p>
          <a:p>
            <a:pPr marL="2082800" indent="-1016000" defTabSz="2590800">
              <a:buFont typeface="Arial" panose="020B0604020202020204" pitchFamily="34" charset="0"/>
              <a:buChar char="•"/>
            </a:pPr>
            <a:r>
              <a:rPr lang="de-CH" sz="7200" dirty="0">
                <a:latin typeface="UnitSlabPro"/>
                <a:ea typeface="UD Digi Kyokasho N-B" panose="020B0400000000000000" pitchFamily="18" charset="-128"/>
              </a:rPr>
              <a:t>… welche motiviert sind an einer kostenlosen Schulung 	  teilzunehmen und bereit sind als Peer zu arbeiten. </a:t>
            </a:r>
          </a:p>
          <a:p>
            <a:endParaRPr lang="de-CH" sz="8000" dirty="0">
              <a:solidFill>
                <a:schemeClr val="accent4">
                  <a:lumMod val="75000"/>
                </a:schemeClr>
              </a:solidFill>
              <a:latin typeface="UnitSlabPro"/>
              <a:ea typeface="UD Digi Kyokasho N-B" panose="020B0400000000000000" pitchFamily="18" charset="-128"/>
            </a:endParaRPr>
          </a:p>
          <a:p>
            <a:r>
              <a:rPr lang="de-CH" sz="80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Wir bieten …</a:t>
            </a:r>
          </a:p>
          <a:p>
            <a:pPr marL="2082800" indent="-1168400">
              <a:buFont typeface="Arial" panose="020B0604020202020204" pitchFamily="34" charset="0"/>
              <a:buChar char="•"/>
            </a:pPr>
            <a:r>
              <a:rPr lang="de-CH" sz="7200" dirty="0">
                <a:latin typeface="UnitSlabPro"/>
                <a:ea typeface="UD Digi Kyokasho N-B" panose="020B0400000000000000" pitchFamily="18" charset="-128"/>
              </a:rPr>
              <a:t>… einen Kurs mit Zertifikat, der die Personen auf ihre 	   	    Rolle als Peer vorbereitet.</a:t>
            </a:r>
          </a:p>
          <a:p>
            <a:pPr marL="2082800" indent="-1168400">
              <a:buFont typeface="Arial" panose="020B0604020202020204" pitchFamily="34" charset="0"/>
              <a:buChar char="•"/>
            </a:pPr>
            <a:r>
              <a:rPr lang="de-CH" sz="7200" dirty="0">
                <a:latin typeface="UnitSlabPro"/>
                <a:ea typeface="UD Digi Kyokasho N-B" panose="020B0400000000000000" pitchFamily="18" charset="-128"/>
              </a:rPr>
              <a:t>… einen befristeten Arbeitsvertrag (ca. 15 Monate) im 	  	    Stundenlohn (Pensum ca. 5–8 %).</a:t>
            </a:r>
          </a:p>
          <a:p>
            <a:endParaRPr lang="de-CH" sz="8000" dirty="0">
              <a:solidFill>
                <a:schemeClr val="accent4">
                  <a:lumMod val="75000"/>
                </a:schemeClr>
              </a:solidFill>
              <a:latin typeface="UnitSlabPro"/>
              <a:ea typeface="UD Digi Kyokasho N-B" panose="020B0400000000000000" pitchFamily="18" charset="-128"/>
            </a:endParaRPr>
          </a:p>
          <a:p>
            <a:r>
              <a:rPr lang="de-CH" sz="80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Zeitplan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de-CH" sz="7200" dirty="0">
                <a:latin typeface="UnitSlabPro"/>
                <a:ea typeface="UD Digi Kyokasho N-B" panose="020B0400000000000000" pitchFamily="18" charset="-128"/>
              </a:rPr>
              <a:t>Schulung als Peer: ca. Februar bis Mai 2026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de-CH" sz="7200" dirty="0">
                <a:latin typeface="UnitSlabPro"/>
                <a:ea typeface="UD Digi Kyokasho N-B" panose="020B0400000000000000" pitchFamily="18" charset="-128"/>
              </a:rPr>
              <a:t>Begleitung und Unterstützung: Juni 2026 –ca. Juli 2027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2F2DC0-AAD3-CA7C-4698-5995C0966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3596" y="3417508"/>
            <a:ext cx="14590643" cy="208952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140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9CD61A1-F946-5336-2E50-26C77ADEA1DE}"/>
              </a:ext>
            </a:extLst>
          </p:cNvPr>
          <p:cNvSpPr txBox="1"/>
          <p:nvPr/>
        </p:nvSpPr>
        <p:spPr>
          <a:xfrm>
            <a:off x="1362766" y="1323235"/>
            <a:ext cx="38667634" cy="10064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88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Wie können Sie uns unterstützen? </a:t>
            </a:r>
          </a:p>
          <a:p>
            <a:endParaRPr lang="de-CH" sz="8000" dirty="0">
              <a:solidFill>
                <a:schemeClr val="accent4">
                  <a:lumMod val="75000"/>
                </a:schemeClr>
              </a:solidFill>
              <a:latin typeface="UnitSlabPro"/>
              <a:ea typeface="UD Digi Kyokasho N-B" panose="020B0400000000000000" pitchFamily="18" charset="-128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de-CH" sz="8000" dirty="0">
                <a:latin typeface="UnitSlabPro"/>
                <a:ea typeface="UD Digi Kyokasho N-B" panose="020B0400000000000000" pitchFamily="18" charset="-128"/>
              </a:rPr>
              <a:t>Mithilfe bei der Rekrutierung von Peers.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de-CH" sz="8000" dirty="0">
              <a:latin typeface="UnitSlabPro"/>
              <a:ea typeface="UD Digi Kyokasho N-B" panose="020B0400000000000000" pitchFamily="18" charset="-128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de-CH" sz="8000" dirty="0">
                <a:latin typeface="UnitSlabPro"/>
                <a:ea typeface="UD Digi Kyokasho N-B" panose="020B0400000000000000" pitchFamily="18" charset="-128"/>
              </a:rPr>
              <a:t>Bekanntmachung des Projektes in Ihrem Umfeld.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de-CH" sz="8000" dirty="0">
              <a:latin typeface="UnitSlabPro"/>
              <a:ea typeface="UD Digi Kyokasho N-B" panose="020B0400000000000000" pitchFamily="18" charset="-128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de-CH" sz="8000" dirty="0">
                <a:latin typeface="UnitSlabPro"/>
                <a:ea typeface="UD Digi Kyokasho N-B" panose="020B0400000000000000" pitchFamily="18" charset="-128"/>
              </a:rPr>
              <a:t>Punktuelle Mitarbeit am Projekt durch die Setzung von Schwerpunkten oder die Ermöglichung von Zugängen zu unterschiedlichen Anspruchsgruppen.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89B25D4-6DBD-9561-054F-4AA3B353F53E}"/>
              </a:ext>
            </a:extLst>
          </p:cNvPr>
          <p:cNvSpPr txBox="1"/>
          <p:nvPr/>
        </p:nvSpPr>
        <p:spPr>
          <a:xfrm>
            <a:off x="2072033" y="13108835"/>
            <a:ext cx="38667634" cy="1129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88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Sind Sie interessiert? </a:t>
            </a:r>
          </a:p>
          <a:p>
            <a:endParaRPr lang="de-CH" sz="8000" dirty="0">
              <a:solidFill>
                <a:schemeClr val="accent4">
                  <a:lumMod val="75000"/>
                </a:schemeClr>
              </a:solidFill>
              <a:latin typeface="UnitSlabPro"/>
              <a:ea typeface="UD Digi Kyokasho N-B" panose="020B0400000000000000" pitchFamily="18" charset="-128"/>
            </a:endParaRPr>
          </a:p>
          <a:p>
            <a:r>
              <a:rPr lang="de-CH" sz="8000" dirty="0">
                <a:latin typeface="UnitSlabPro"/>
                <a:ea typeface="UD Digi Kyokasho N-B" panose="020B0400000000000000" pitchFamily="18" charset="-128"/>
              </a:rPr>
              <a:t>Dann kommen Sie gerne auf uns zu oder kontaktieren Sie uns! </a:t>
            </a:r>
          </a:p>
          <a:p>
            <a:endParaRPr lang="de-CH" sz="8000" dirty="0">
              <a:latin typeface="UnitSlabPro"/>
              <a:ea typeface="UD Digi Kyokasho N-B" panose="020B0400000000000000" pitchFamily="18" charset="-128"/>
            </a:endParaRPr>
          </a:p>
          <a:p>
            <a:endParaRPr lang="de-CH" sz="8000" dirty="0">
              <a:latin typeface="UnitSlabPro"/>
              <a:ea typeface="UD Digi Kyokasho N-B" panose="020B0400000000000000" pitchFamily="18" charset="-128"/>
            </a:endParaRPr>
          </a:p>
          <a:p>
            <a:r>
              <a:rPr lang="de-CH" sz="8000" dirty="0">
                <a:latin typeface="UnitSlabPro"/>
                <a:ea typeface="UD Digi Kyokasho N-B" panose="020B0400000000000000" pitchFamily="18" charset="-128"/>
              </a:rPr>
              <a:t>	Kevin Bitsch</a:t>
            </a:r>
          </a:p>
          <a:p>
            <a:r>
              <a:rPr lang="de-CH" sz="8000" dirty="0">
                <a:latin typeface="UnitSlabPro"/>
                <a:ea typeface="UD Digi Kyokasho N-B" panose="020B0400000000000000" pitchFamily="18" charset="-128"/>
              </a:rPr>
              <a:t>	Berner Fachhochschule</a:t>
            </a:r>
          </a:p>
          <a:p>
            <a:r>
              <a:rPr lang="de-CH" sz="8000" dirty="0">
                <a:latin typeface="UnitSlabPro"/>
                <a:ea typeface="UD Digi Kyokasho N-B" panose="020B0400000000000000" pitchFamily="18" charset="-128"/>
              </a:rPr>
              <a:t>	Telefon: 031 848 46 57</a:t>
            </a:r>
          </a:p>
          <a:p>
            <a:r>
              <a:rPr lang="de-CH" sz="8000" dirty="0">
                <a:latin typeface="UnitSlabPro"/>
                <a:ea typeface="UD Digi Kyokasho N-B" panose="020B0400000000000000" pitchFamily="18" charset="-128"/>
              </a:rPr>
              <a:t>	E-Mail: kevin.bitsch@bfh.ch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6ACC13A-EA61-5493-D9D5-1832FE278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7709">
            <a:off x="24184393" y="18355039"/>
            <a:ext cx="15517300" cy="5867890"/>
          </a:xfrm>
          <a:prstGeom prst="rect">
            <a:avLst/>
          </a:prstGeom>
        </p:spPr>
      </p:pic>
      <p:pic>
        <p:nvPicPr>
          <p:cNvPr id="7" name="Grafik 6" descr="Ein Bild, das Muster, Quadrat, Pixel, nähen enthält.&#10;&#10;KI-generierte Inhalte können fehlerhaft sein.">
            <a:extLst>
              <a:ext uri="{FF2B5EF4-FFF2-40B4-BE49-F238E27FC236}">
                <a16:creationId xmlns:a16="http://schemas.microsoft.com/office/drawing/2014/main" id="{1510BB9D-A792-2FF3-8D55-2D3CA3A43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60970">
            <a:off x="34594015" y="17983644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87082"/>
      </p:ext>
    </p:extLst>
  </p:cSld>
  <p:clrMapOvr>
    <a:masterClrMapping/>
  </p:clrMapOvr>
</p:sld>
</file>

<file path=ppt/theme/theme1.xml><?xml version="1.0" encoding="utf-8"?>
<a:theme xmlns:a="http://schemas.openxmlformats.org/drawingml/2006/main" name="BFH_Posterpräsentation_A0_Vorlage">
  <a:themeElements>
    <a:clrScheme name="BFH RGB">
      <a:dk1>
        <a:sysClr val="windowText" lastClr="000000"/>
      </a:dk1>
      <a:lt1>
        <a:sysClr val="window" lastClr="FFFFFF"/>
      </a:lt1>
      <a:dk2>
        <a:srgbClr val="697D91"/>
      </a:dk2>
      <a:lt2>
        <a:srgbClr val="EEECE1"/>
      </a:lt2>
      <a:accent1>
        <a:srgbClr val="556455"/>
      </a:accent1>
      <a:accent2>
        <a:srgbClr val="8CAF82"/>
      </a:accent2>
      <a:accent3>
        <a:srgbClr val="506E96"/>
      </a:accent3>
      <a:accent4>
        <a:srgbClr val="87B9C8"/>
      </a:accent4>
      <a:accent5>
        <a:srgbClr val="645078"/>
      </a:accent5>
      <a:accent6>
        <a:srgbClr val="A087AA"/>
      </a:accent6>
      <a:hlink>
        <a:srgbClr val="699BBE"/>
      </a:hlink>
      <a:folHlink>
        <a:srgbClr val="B99164"/>
      </a:folHlink>
    </a:clrScheme>
    <a:fontScheme name="BFH-Schrif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2" id="{0663F4FE-115E-44C7-B955-70C6C512211A}" vid="{A0482F3A-C856-403E-8676-9FF4985CF14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79597D159F3D0468D8E775D4F378087" ma:contentTypeVersion="14" ma:contentTypeDescription="Ein neues Dokument erstellen." ma:contentTypeScope="" ma:versionID="ba883a98eb74774b169b812eef912e1b">
  <xsd:schema xmlns:xsd="http://www.w3.org/2001/XMLSchema" xmlns:xs="http://www.w3.org/2001/XMLSchema" xmlns:p="http://schemas.microsoft.com/office/2006/metadata/properties" xmlns:ns2="bc2e7e18-4597-4502-bf0b-90fe07bd93a3" xmlns:ns3="8627dffc-3563-4f78-a92e-fbb3475fe76c" targetNamespace="http://schemas.microsoft.com/office/2006/metadata/properties" ma:root="true" ma:fieldsID="dd41689ae9809471a0b130cf62e3d435" ns2:_="" ns3:_="">
    <xsd:import namespace="bc2e7e18-4597-4502-bf0b-90fe07bd93a3"/>
    <xsd:import namespace="8627dffc-3563-4f78-a92e-fbb3475fe7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e7e18-4597-4502-bf0b-90fe07bd93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5762c749-3c58-4e44-b2b3-1d952cc78e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7dffc-3563-4f78-a92e-fbb3475fe76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0a95751-e2fb-410b-aeb3-296c7425991f}" ma:internalName="TaxCatchAll" ma:showField="CatchAllData" ma:web="8627dffc-3563-4f78-a92e-fbb3475fe7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27dffc-3563-4f78-a92e-fbb3475fe76c" xsi:nil="true"/>
    <lcf76f155ced4ddcb4097134ff3c332f xmlns="bc2e7e18-4597-4502-bf0b-90fe07bd93a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7977A9-5C13-43DB-A3CF-826CF2E340E0}"/>
</file>

<file path=customXml/itemProps2.xml><?xml version="1.0" encoding="utf-8"?>
<ds:datastoreItem xmlns:ds="http://schemas.openxmlformats.org/officeDocument/2006/customXml" ds:itemID="{6CABA59F-A265-4F25-B210-65E5053CABE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CBC790A-3C14-46F4-9EBB-0F12E73690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A0_Posterpraesentation_quer</Template>
  <TotalTime>0</TotalTime>
  <Words>542</Words>
  <Application>Microsoft Office PowerPoint</Application>
  <PresentationFormat>Benutzerdefiniert</PresentationFormat>
  <Paragraphs>110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MS PGothic</vt:lpstr>
      <vt:lpstr>Arial</vt:lpstr>
      <vt:lpstr>Calibri</vt:lpstr>
      <vt:lpstr>Lucida Grande</vt:lpstr>
      <vt:lpstr>Lucida Sans</vt:lpstr>
      <vt:lpstr>UnitSlabPro</vt:lpstr>
      <vt:lpstr>BFH_Posterpräsentation_A0_Vorlage</vt:lpstr>
      <vt:lpstr>Hallerstrasse 10, 3012 Bern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Bitsch Kevin</dc:creator>
  <cp:lastModifiedBy>Bitsch Kevin</cp:lastModifiedBy>
  <cp:revision>4</cp:revision>
  <cp:lastPrinted>2013-11-14T09:01:23Z</cp:lastPrinted>
  <dcterms:created xsi:type="dcterms:W3CDTF">2025-05-26T15:34:53Z</dcterms:created>
  <dcterms:modified xsi:type="dcterms:W3CDTF">2025-05-27T08:40:20Z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0x010100E79597D159F3D0468D8E775D4F378087</vt:lpwstr>
  </property>
</Properties>
</file>